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8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27.07.2011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27.07.2011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27.07.2011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27.07.2011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27.07.2011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27.07.2011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27.07.2011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27.07.2011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27.07.2011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27.07.2011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27.07.2011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27.07.2011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roshkolu.ru/user/rkzxf/blog/130984/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hyperlink" Target="http://shteltn.ucoz.ru/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screen">
            <a:lum bright="70000" contrast="-70000"/>
          </a:blip>
          <a:srcRect/>
          <a:stretch>
            <a:fillRect/>
          </a:stretch>
        </p:blipFill>
        <p:spPr bwMode="auto">
          <a:xfrm>
            <a:off x="1835696" y="0"/>
            <a:ext cx="5616624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6000" b="1" i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Славянские боги. </a:t>
            </a:r>
            <a:r>
              <a:rPr lang="ru-RU" sz="6000" b="1" i="1" dirty="0" err="1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Сварог</a:t>
            </a:r>
            <a:r>
              <a:rPr lang="ru-RU" sz="6000" b="1" i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6000" b="1" i="1" dirty="0">
              <a:solidFill>
                <a:schemeClr val="accent4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1800" dirty="0" err="1" smtClean="0">
                <a:solidFill>
                  <a:schemeClr val="tx1"/>
                </a:solidFill>
              </a:rPr>
              <a:t>Бродягина</a:t>
            </a:r>
            <a:r>
              <a:rPr lang="ru-RU" sz="1800" dirty="0" smtClean="0">
                <a:solidFill>
                  <a:schemeClr val="tx1"/>
                </a:solidFill>
              </a:rPr>
              <a:t> О.С., учитель русского языка и литературы МОУ </a:t>
            </a:r>
            <a:r>
              <a:rPr lang="ru-RU" sz="1800" dirty="0" err="1" smtClean="0">
                <a:solidFill>
                  <a:schemeClr val="tx1"/>
                </a:solidFill>
              </a:rPr>
              <a:t>Улётовская</a:t>
            </a:r>
            <a:r>
              <a:rPr lang="ru-RU" sz="1800" dirty="0" smtClean="0">
                <a:solidFill>
                  <a:schemeClr val="tx1"/>
                </a:solidFill>
              </a:rPr>
              <a:t> </a:t>
            </a:r>
            <a:r>
              <a:rPr lang="ru-RU" sz="1800" dirty="0" err="1" smtClean="0">
                <a:solidFill>
                  <a:schemeClr val="tx1"/>
                </a:solidFill>
              </a:rPr>
              <a:t>сош</a:t>
            </a:r>
            <a:endParaRPr lang="ru-RU" sz="180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screen">
            <a:lum bright="70000" contrast="-70000"/>
          </a:blip>
          <a:srcRect/>
          <a:stretch>
            <a:fillRect/>
          </a:stretch>
        </p:blipFill>
        <p:spPr bwMode="auto">
          <a:xfrm>
            <a:off x="1835696" y="0"/>
            <a:ext cx="5616624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827584" y="1305342"/>
            <a:ext cx="7416824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Литература:</a:t>
            </a:r>
            <a:endParaRPr lang="ru-RU" dirty="0" smtClean="0"/>
          </a:p>
          <a:p>
            <a:r>
              <a:rPr lang="ru-RU" dirty="0" smtClean="0"/>
              <a:t>1. Мифология </a:t>
            </a:r>
            <a:r>
              <a:rPr lang="ru-RU" dirty="0" smtClean="0"/>
              <a:t>древнего мира, -</a:t>
            </a:r>
            <a:r>
              <a:rPr lang="ru-RU" dirty="0" err="1" smtClean="0"/>
              <a:t>М.:Белфакс</a:t>
            </a:r>
            <a:r>
              <a:rPr lang="ru-RU" dirty="0" smtClean="0"/>
              <a:t>, 2002 </a:t>
            </a:r>
          </a:p>
          <a:p>
            <a:r>
              <a:rPr lang="ru-RU" dirty="0" smtClean="0"/>
              <a:t>2. Б.А.Рыбаков </a:t>
            </a:r>
            <a:r>
              <a:rPr lang="ru-RU" dirty="0" smtClean="0"/>
              <a:t>«Язычество древних славян», -</a:t>
            </a:r>
            <a:r>
              <a:rPr lang="ru-RU" dirty="0" err="1" smtClean="0"/>
              <a:t>М.:Русское</a:t>
            </a:r>
            <a:r>
              <a:rPr lang="ru-RU" dirty="0" smtClean="0"/>
              <a:t> слово, 1997 </a:t>
            </a:r>
          </a:p>
          <a:p>
            <a:r>
              <a:rPr lang="ru-RU" dirty="0" smtClean="0"/>
              <a:t>3. В.Калашников </a:t>
            </a:r>
            <a:r>
              <a:rPr lang="ru-RU" dirty="0" smtClean="0"/>
              <a:t>«Боги древних славян», -</a:t>
            </a:r>
            <a:r>
              <a:rPr lang="ru-RU" dirty="0" err="1" smtClean="0"/>
              <a:t>М.:Белый</a:t>
            </a:r>
            <a:r>
              <a:rPr lang="ru-RU" dirty="0" smtClean="0"/>
              <a:t> город, 2003 </a:t>
            </a:r>
          </a:p>
          <a:p>
            <a:r>
              <a:rPr lang="ru-RU" dirty="0" smtClean="0"/>
              <a:t>4. Д.Гаврилов</a:t>
            </a:r>
            <a:r>
              <a:rPr lang="ru-RU" dirty="0" smtClean="0"/>
              <a:t>, А.Наговицын «Боги славян. Язычество. Традиция», -</a:t>
            </a:r>
            <a:r>
              <a:rPr lang="ru-RU" dirty="0" err="1" smtClean="0"/>
              <a:t>М.:Рефл-Бук</a:t>
            </a:r>
            <a:r>
              <a:rPr lang="ru-RU" dirty="0" smtClean="0"/>
              <a:t>, 2002</a:t>
            </a:r>
          </a:p>
          <a:p>
            <a:r>
              <a:rPr lang="ru-RU" dirty="0" smtClean="0"/>
              <a:t> </a:t>
            </a:r>
          </a:p>
          <a:p>
            <a:r>
              <a:rPr lang="ru-RU" dirty="0" smtClean="0"/>
              <a:t>Источники:</a:t>
            </a:r>
          </a:p>
          <a:p>
            <a:r>
              <a:rPr lang="ru-RU" dirty="0" smtClean="0">
                <a:hlinkClick r:id="rId3"/>
              </a:rPr>
              <a:t>http://www.proshkolu.ru/user/rkzxf/blog/130984/</a:t>
            </a:r>
            <a:r>
              <a:rPr lang="ru-RU" dirty="0" smtClean="0"/>
              <a:t> </a:t>
            </a:r>
            <a:endParaRPr lang="ru-RU" dirty="0" smtClean="0"/>
          </a:p>
          <a:p>
            <a:pPr>
              <a:buFontTx/>
              <a:buChar char="-"/>
            </a:pPr>
            <a:r>
              <a:rPr lang="ru-RU" dirty="0" smtClean="0"/>
              <a:t>материал </a:t>
            </a:r>
            <a:r>
              <a:rPr lang="ru-RU" dirty="0" smtClean="0"/>
              <a:t>подготовлен </a:t>
            </a:r>
            <a:r>
              <a:rPr lang="ru-RU" dirty="0" err="1" smtClean="0"/>
              <a:t>Щудровой</a:t>
            </a:r>
            <a:r>
              <a:rPr lang="ru-RU" dirty="0" smtClean="0"/>
              <a:t> Ларисой Германовной</a:t>
            </a:r>
            <a:r>
              <a:rPr lang="ru-RU" dirty="0" smtClean="0"/>
              <a:t>.</a:t>
            </a:r>
          </a:p>
          <a:p>
            <a:pPr>
              <a:buFontTx/>
              <a:buChar char="-"/>
            </a:pPr>
            <a:r>
              <a:rPr lang="ru-RU" dirty="0" smtClean="0"/>
              <a:t>- сайт </a:t>
            </a:r>
            <a:r>
              <a:rPr lang="ru-RU" dirty="0" err="1" smtClean="0"/>
              <a:t>Штель</a:t>
            </a:r>
            <a:r>
              <a:rPr lang="ru-RU" dirty="0" smtClean="0"/>
              <a:t> Т.Н. - </a:t>
            </a:r>
            <a:r>
              <a:rPr lang="en-US" dirty="0" smtClean="0">
                <a:hlinkClick r:id="rId4"/>
              </a:rPr>
              <a:t>http://shteltn.ucoz.ru</a:t>
            </a:r>
            <a:r>
              <a:rPr lang="en-US" dirty="0" smtClean="0">
                <a:hlinkClick r:id="rId4"/>
              </a:rPr>
              <a:t>/</a:t>
            </a:r>
            <a:endParaRPr lang="ru-RU" dirty="0" smtClean="0"/>
          </a:p>
          <a:p>
            <a:pPr>
              <a:buFontTx/>
              <a:buChar char="-"/>
            </a:pPr>
            <a:endParaRPr lang="ru-RU" dirty="0" smtClean="0"/>
          </a:p>
          <a:p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screen">
            <a:lum bright="70000" contrast="-70000"/>
          </a:blip>
          <a:srcRect/>
          <a:stretch>
            <a:fillRect/>
          </a:stretch>
        </p:blipFill>
        <p:spPr bwMode="auto">
          <a:xfrm>
            <a:off x="1835696" y="0"/>
            <a:ext cx="5616624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2195736" y="1124744"/>
            <a:ext cx="5472608" cy="40626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</a:t>
            </a:r>
          </a:p>
          <a:p>
            <a:pPr algn="ctr"/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Род явил миру </a:t>
            </a:r>
            <a:r>
              <a:rPr lang="ru-RU" sz="2400" b="1" i="1" dirty="0" err="1" smtClean="0">
                <a:latin typeface="Times New Roman" pitchFamily="18" charset="0"/>
                <a:cs typeface="Times New Roman" pitchFamily="18" charset="0"/>
              </a:rPr>
              <a:t>Сварога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И нарек именем бога </a:t>
            </a:r>
          </a:p>
          <a:p>
            <a:pPr algn="ctr"/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Четырехглавым, чтоб смог он </a:t>
            </a:r>
          </a:p>
          <a:p>
            <a:pPr algn="ctr"/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Видеть кругом. </a:t>
            </a:r>
          </a:p>
          <a:p>
            <a:pPr algn="ctr"/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Мы живём на отцовской земле. </a:t>
            </a:r>
          </a:p>
          <a:p>
            <a:pPr algn="ctr"/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Внуки </a:t>
            </a:r>
            <a:r>
              <a:rPr lang="ru-RU" sz="2400" b="1" i="1" dirty="0" err="1" smtClean="0">
                <a:latin typeface="Times New Roman" pitchFamily="18" charset="0"/>
                <a:cs typeface="Times New Roman" pitchFamily="18" charset="0"/>
              </a:rPr>
              <a:t>Сварога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 − славные дети! </a:t>
            </a:r>
          </a:p>
          <a:p>
            <a:pPr algn="ctr"/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И летит на крылатом коне </a:t>
            </a:r>
          </a:p>
          <a:p>
            <a:pPr algn="ctr"/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Русь в далёкие тысячелетья! </a:t>
            </a:r>
          </a:p>
          <a:p>
            <a:pPr algn="ctr"/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И летит на крылатом коне </a:t>
            </a:r>
          </a:p>
          <a:p>
            <a:pPr algn="ctr"/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Русь в далёкие тысячелетья!</a:t>
            </a:r>
            <a:endParaRPr lang="ru-RU" sz="24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screen">
            <a:lum bright="70000" contrast="-70000"/>
          </a:blip>
          <a:srcRect/>
          <a:stretch>
            <a:fillRect/>
          </a:stretch>
        </p:blipFill>
        <p:spPr bwMode="auto">
          <a:xfrm>
            <a:off x="2771800" y="0"/>
            <a:ext cx="63722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23528" y="980728"/>
            <a:ext cx="3600400" cy="4824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4211960" y="1268760"/>
            <a:ext cx="4032448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Со священного языка арийцев санскрита, слово «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сварог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» переводится как «ходящий по небу». В давние времена им обозначали дневной путь солнца по небу, потом им стали называть небо вообще, небесный свет. Иными словами, сын Рода бог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Сварог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— это Отец Небесный. Иногда его называли просто Бог.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screen">
            <a:lum bright="70000" contrast="-70000"/>
          </a:blip>
          <a:srcRect/>
          <a:stretch>
            <a:fillRect/>
          </a:stretch>
        </p:blipFill>
        <p:spPr bwMode="auto">
          <a:xfrm>
            <a:off x="3275856" y="0"/>
            <a:ext cx="5868144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51520" y="404664"/>
            <a:ext cx="3816424" cy="54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4211960" y="620689"/>
            <a:ext cx="4032448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Он заботился о людях: дал им Солнце—Ра (отсюда наше слово радость) — и огонь, на котором можно было приготовить пищу и у которого можно было согреться в лютую стужу.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Сварог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сбросил с неба на землю плуг и ярмо, чтобы возделывать землю; боевую секиру, чтобы эту землю защищать от врагов, и чашу для приготовления в ней священного напитка.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screen">
            <a:lum bright="70000" contrast="-70000"/>
          </a:blip>
          <a:srcRect/>
          <a:stretch>
            <a:fillRect/>
          </a:stretch>
        </p:blipFill>
        <p:spPr bwMode="auto">
          <a:xfrm>
            <a:off x="3527376" y="0"/>
            <a:ext cx="5616624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51520" y="404664"/>
            <a:ext cx="4032448" cy="5904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4572000" y="836712"/>
            <a:ext cx="432048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Любая кузня, любой горн - это уже капище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Сварога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 При деревянном кумире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Сварога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должен гореть огонь, калиться металл, металлом должен быть обит и сам кумир. На капище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Сварога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должны быть молот (или железная тяжелая палка-лом) и наковальня. Именно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Сварог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начал железный век и научил людей пользоваться железными орудиями.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screen">
            <a:lum bright="70000" contrast="-70000"/>
          </a:blip>
          <a:srcRect/>
          <a:stretch>
            <a:fillRect/>
          </a:stretch>
        </p:blipFill>
        <p:spPr bwMode="auto">
          <a:xfrm>
            <a:off x="3527376" y="0"/>
            <a:ext cx="5616624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0"/>
            <a:ext cx="7272808" cy="5184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3175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683568" y="5013176"/>
            <a:ext cx="7416824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Сварог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- Бог света. Всего что светится. </a:t>
            </a:r>
          </a:p>
          <a:p>
            <a:pPr algn="ctr"/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Сварог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был у славян богом Неба, отцом всего сущего.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Сварог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- отец ряда богов (Перун,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Даждьбог-Радегаст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Огонь-Рарог-Семаргл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); бог огненной стихии, творец У славян практически все небесные боги имеют в своей основе огонь.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screen">
            <a:lum bright="70000" contrast="-70000"/>
          </a:blip>
          <a:srcRect/>
          <a:stretch>
            <a:fillRect/>
          </a:stretch>
        </p:blipFill>
        <p:spPr bwMode="auto">
          <a:xfrm>
            <a:off x="3527376" y="0"/>
            <a:ext cx="5616624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95536" y="260648"/>
            <a:ext cx="4248472" cy="6192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5148064" y="260648"/>
            <a:ext cx="3456384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Бог, установивший закон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Прави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 Отец Богов. Супруг Лады.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Сварог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славянский бог семейного очага, Бог огня, кузнечного дела, небесный кузнец и великий воин. Об этом боге ходят довольно противоречивые сведенья. Например,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Дажьбога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в одной летописи называют сыном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Сварога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что дает основания видеть в нем бога Неба.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screen">
            <a:lum bright="70000" contrast="-70000"/>
          </a:blip>
          <a:srcRect/>
          <a:stretch>
            <a:fillRect/>
          </a:stretch>
        </p:blipFill>
        <p:spPr bwMode="auto">
          <a:xfrm>
            <a:off x="3527376" y="0"/>
            <a:ext cx="5616624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67544" y="260648"/>
            <a:ext cx="4248472" cy="5976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5364088" y="548680"/>
            <a:ext cx="3096344" cy="51706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</a:t>
            </a: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Чтобы было понятней Кто или что такое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Сварог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 «СВА» - это круг неба над головой, Это все звезды, созвездия и их излучения, это Солнце и Луна, Это все излучения, которые дают нам жизнь. Слово «РОГ»- означает Могущество, Власть, Торжество.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screen">
            <a:lum bright="70000" contrast="-70000"/>
          </a:blip>
          <a:srcRect/>
          <a:stretch>
            <a:fillRect/>
          </a:stretch>
        </p:blipFill>
        <p:spPr bwMode="auto">
          <a:xfrm>
            <a:off x="3527376" y="0"/>
            <a:ext cx="5616624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0"/>
            <a:ext cx="6408712" cy="4608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323528" y="4725144"/>
            <a:ext cx="842493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СВАРОГ - дословно переводится как, Торжество Неба. Все, что мы узнали за последнее время про излучения, меняющие наше пространство, все тайные знания, которые начинают открываться, рассказывая и объясняя то, что происходит и что нас ожидает в будущем, как раз и объясняет смысл названия цикла времени - «День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Сварога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». Когда тайное станет явным, и нам откроется то, что хранилось многие тысячелетия в забвении.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4F4F4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569</Words>
  <Application>Microsoft Office PowerPoint</Application>
  <PresentationFormat>Экран (4:3)</PresentationFormat>
  <Paragraphs>34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Славянские боги. Сварог.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Славянские боги. Сварог.</dc:title>
  <cp:lastModifiedBy>Admin</cp:lastModifiedBy>
  <cp:revision>2</cp:revision>
  <dcterms:modified xsi:type="dcterms:W3CDTF">2011-07-27T01:37:16Z</dcterms:modified>
</cp:coreProperties>
</file>