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resheto.ru/speaking/news/konstantinov-3.jpg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resheto.ru/speaking/news/konstantinov-3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resheto.ru/speaking/news/konstantinov-3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resheto.ru/speaking/news/konstantinov-3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hyperlink" Target="http://www.resheto.ru/speaking/news/konstantinov-3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explan.ru/archive/2000/32/s2_4.jpg" TargetMode="External"/><Relationship Id="rId5" Type="http://schemas.openxmlformats.org/officeDocument/2006/relationships/image" Target="../media/image2.jpeg"/><Relationship Id="rId4" Type="http://schemas.openxmlformats.org/officeDocument/2006/relationships/hyperlink" Target="http://tolmasova.ru/images/dip_tolm/10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resheto.ru/speaking/news/konstantinov-3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resheto.ru/speaking/news/konstantinov-3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resheto.ru/speaking/news/konstantinov-3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resheto.ru/speaking/news/konstantinov-3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resheto.ru/speaking/news/konstantinov-3.jpg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resheto.ru/speaking/news/konstantinov-3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Картинка 32 из 19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ctrTitle" idx="4294967295"/>
          </p:nvPr>
        </p:nvSpPr>
        <p:spPr>
          <a:xfrm>
            <a:off x="827584" y="2130425"/>
            <a:ext cx="7920880" cy="1470025"/>
          </a:xfrm>
        </p:spPr>
        <p:txBody>
          <a:bodyPr>
            <a:noAutofit/>
          </a:bodyPr>
          <a:lstStyle/>
          <a:p>
            <a:r>
              <a:rPr lang="ru-RU" sz="6600" i="1" dirty="0" smtClean="0">
                <a:latin typeface="Arial" pitchFamily="34" charset="0"/>
                <a:cs typeface="Arial" pitchFamily="34" charset="0"/>
              </a:rPr>
              <a:t>М.Ю. Лермонтов.</a:t>
            </a:r>
            <a:br>
              <a:rPr lang="ru-RU" sz="6600" i="1" dirty="0" smtClean="0">
                <a:latin typeface="Arial" pitchFamily="34" charset="0"/>
                <a:cs typeface="Arial" pitchFamily="34" charset="0"/>
              </a:rPr>
            </a:br>
            <a:r>
              <a:rPr lang="ru-RU" sz="6600" i="1" dirty="0" smtClean="0">
                <a:latin typeface="Arial" pitchFamily="34" charset="0"/>
                <a:cs typeface="Arial" pitchFamily="34" charset="0"/>
              </a:rPr>
              <a:t>Поэма «Мцыри»</a:t>
            </a:r>
            <a:endParaRPr lang="ru-RU" sz="66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Картинка 32 из 19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узнал о себе Мцыри, очутившись на воле?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b="1" dirty="0" smtClean="0"/>
              <a:t>Мцыри – это могучая, пламенная натура. Главное в нём – страстное и пламенное стремление к счастью, которое невозможно для него без свободы и родины. Он непримирим к жизни в неволе, бесстрашен, смел, отважен. Мцыри поэтичен, по-юношески нежен, чист и целеустремлё</a:t>
            </a:r>
            <a:r>
              <a:rPr lang="ru-RU" dirty="0" smtClean="0"/>
              <a:t>н.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Картинка 32 из 19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«Мцыри» - романтическая </a:t>
            </a:r>
            <a:r>
              <a:rPr lang="ru-RU" dirty="0" smtClean="0"/>
              <a:t>поэма?</a:t>
            </a:r>
            <a:br>
              <a:rPr lang="ru-RU" dirty="0" smtClean="0"/>
            </a:br>
            <a:r>
              <a:rPr lang="ru-RU" dirty="0" smtClean="0"/>
              <a:t>Страницы учебника – 253 – 255.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/>
              <a:t>1. Выражается мечта, идеал, противостоящий действительности.</a:t>
            </a:r>
          </a:p>
          <a:p>
            <a:pPr algn="ctr">
              <a:buNone/>
            </a:pPr>
            <a:r>
              <a:rPr lang="ru-RU" dirty="0" smtClean="0"/>
              <a:t>2.Герой – человек, враждующий с обществом или непонятый им.</a:t>
            </a:r>
          </a:p>
          <a:p>
            <a:pPr algn="ctr">
              <a:buNone/>
            </a:pPr>
            <a:r>
              <a:rPr lang="ru-RU" dirty="0" smtClean="0"/>
              <a:t>3. Лирическое преобладает над эпическим. Автор не скрывает своего сочувствия герою.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Картинка 32 из 19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dirty="0" smtClean="0"/>
              <a:t>Из истории создания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Поэма была напечатана при жизни Лермонтова в сб. «Стихотворения М.Лермонтова» за 1840г. Написана в 1839г. В Петербурге. Первоначальное название  - </a:t>
            </a: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 err="1" smtClean="0">
                <a:solidFill>
                  <a:srgbClr val="FF0000"/>
                </a:solidFill>
              </a:rPr>
              <a:t>Бэри</a:t>
            </a:r>
            <a:r>
              <a:rPr lang="ru-RU" dirty="0" smtClean="0">
                <a:solidFill>
                  <a:srgbClr val="FF0000"/>
                </a:solidFill>
              </a:rPr>
              <a:t>» </a:t>
            </a:r>
            <a:r>
              <a:rPr lang="ru-RU" dirty="0" smtClean="0"/>
              <a:t>(по-грузински </a:t>
            </a:r>
            <a:r>
              <a:rPr lang="ru-RU" dirty="0" smtClean="0">
                <a:solidFill>
                  <a:srgbClr val="FF0000"/>
                </a:solidFill>
              </a:rPr>
              <a:t>«монах»</a:t>
            </a:r>
            <a:r>
              <a:rPr lang="ru-RU" dirty="0" smtClean="0"/>
              <a:t>).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Изменил первоначальный эпиграф </a:t>
            </a:r>
            <a:r>
              <a:rPr lang="ru-RU" dirty="0" smtClean="0">
                <a:solidFill>
                  <a:srgbClr val="FF0000"/>
                </a:solidFill>
              </a:rPr>
              <a:t>(«У каждого есть только одно отечество»</a:t>
            </a:r>
            <a:r>
              <a:rPr lang="ru-RU" dirty="0" smtClean="0"/>
              <a:t>) на цитату из </a:t>
            </a:r>
            <a:r>
              <a:rPr lang="ru-RU" dirty="0" smtClean="0">
                <a:solidFill>
                  <a:srgbClr val="FF0000"/>
                </a:solidFill>
              </a:rPr>
              <a:t>«Книги царств» («Вкушая, </a:t>
            </a:r>
            <a:r>
              <a:rPr lang="ru-RU" dirty="0" err="1" smtClean="0">
                <a:solidFill>
                  <a:srgbClr val="FF0000"/>
                </a:solidFill>
              </a:rPr>
              <a:t>вкусих</a:t>
            </a:r>
            <a:r>
              <a:rPr lang="ru-RU" dirty="0" smtClean="0">
                <a:solidFill>
                  <a:srgbClr val="FF0000"/>
                </a:solidFill>
              </a:rPr>
              <a:t> мало мёда и се аз умираю») </a:t>
            </a:r>
            <a:r>
              <a:rPr lang="ru-RU" dirty="0" smtClean="0"/>
              <a:t>– о нарушении запрета и последовавшем за ним наказании. Название тоже было изменено: </a:t>
            </a: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 err="1" smtClean="0">
                <a:solidFill>
                  <a:srgbClr val="FF0000"/>
                </a:solidFill>
              </a:rPr>
              <a:t>мцыри</a:t>
            </a:r>
            <a:r>
              <a:rPr lang="ru-RU" dirty="0" smtClean="0">
                <a:solidFill>
                  <a:srgbClr val="FF0000"/>
                </a:solidFill>
              </a:rPr>
              <a:t>» </a:t>
            </a:r>
            <a:r>
              <a:rPr lang="ru-RU" dirty="0" smtClean="0"/>
              <a:t>- послушник и пришелец, чужеземец – одинокий человек, прибывший из других краёв.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Картинка 32 из 19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Картинка 31 из 19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476672"/>
            <a:ext cx="3816672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4716017" y="2349500"/>
            <a:ext cx="4104455" cy="37766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Где происходит действие поэмы?</a:t>
            </a:r>
          </a:p>
          <a:p>
            <a:pPr algn="ctr">
              <a:buNone/>
            </a:pPr>
            <a:r>
              <a:rPr lang="ru-RU" sz="3600" dirty="0" smtClean="0"/>
              <a:t> Д</a:t>
            </a:r>
            <a:r>
              <a:rPr lang="ru-RU" sz="3600" dirty="0" smtClean="0"/>
              <a:t>окажите  примерами из текста.</a:t>
            </a:r>
            <a:endParaRPr lang="ru-RU" sz="3600" dirty="0"/>
          </a:p>
        </p:txBody>
      </p:sp>
      <p:pic>
        <p:nvPicPr>
          <p:cNvPr id="7" name="Picture 8" descr="Картинка 52 из 197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476672"/>
            <a:ext cx="4105275" cy="6003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Картинка 32 из 19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композиции и сюжета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Из каких частей состоит поэма? Докажите примерами из текста.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828836"/>
            <a:ext cx="7920880" cy="23083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Поэма состоит из вступления, краткого рассказа автора о жизни Мцыри и исповеди героя, причём порядок при изложении событий изменён.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Картинка 32 из 19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композиции и сюжета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967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В чем особенности сюжета поэмы?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2708920"/>
            <a:ext cx="7416824" cy="275152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600" dirty="0" smtClean="0"/>
              <a:t>Сюжет поэмы составляют не внешние факты жизни Мцыри, а его переживания.</a:t>
            </a:r>
          </a:p>
          <a:p>
            <a:pPr algn="ctr">
              <a:lnSpc>
                <a:spcPct val="80000"/>
              </a:lnSpc>
            </a:pPr>
            <a:r>
              <a:rPr lang="ru-RU" sz="3600" dirty="0" smtClean="0"/>
              <a:t> </a:t>
            </a:r>
            <a:r>
              <a:rPr lang="ru-RU" sz="3600" dirty="0" smtClean="0"/>
              <a:t>Все события трёхдневных скитаний Мцыри показаны через его восприятие.</a:t>
            </a: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Картинка 32 из 19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композиции и сюжета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076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Почему для читателя важны особенности сюжета и композиции поэмы?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939636"/>
            <a:ext cx="4572000" cy="3194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2967335"/>
            <a:ext cx="7128792" cy="23083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Особенности </a:t>
            </a:r>
            <a:r>
              <a:rPr lang="ru-RU" sz="3600" dirty="0" smtClean="0"/>
              <a:t>сюжета и композиции позволяют сосредоточить внимание читателя на характере центрального героя.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Картинка 32 из 19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автор описывает характер Мцыри?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971600" y="1773238"/>
            <a:ext cx="3384376" cy="360045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800" dirty="0" smtClean="0"/>
              <a:t>        Он </a:t>
            </a:r>
            <a:r>
              <a:rPr lang="ru-RU" sz="2800" dirty="0" smtClean="0"/>
              <a:t>вынослив, горд, недоверчив, потому что в окружающих монахах видит своих врагов. Ему знакомо чувство одиночества и тоск</a:t>
            </a:r>
            <a:r>
              <a:rPr lang="ru-RU" dirty="0" smtClean="0"/>
              <a:t>и.</a:t>
            </a: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294967295"/>
          </p:nvPr>
        </p:nvSpPr>
        <p:spPr>
          <a:xfrm>
            <a:off x="4813300" y="1341438"/>
            <a:ext cx="4330700" cy="478472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ru-RU" sz="2800" dirty="0" smtClean="0"/>
              <a:t>И я, как жил, в земле чужой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Умру рабом и сиротой…</a:t>
            </a:r>
          </a:p>
          <a:p>
            <a:pPr>
              <a:lnSpc>
                <a:spcPct val="90000"/>
              </a:lnSpc>
            </a:pPr>
            <a:endParaRPr lang="ru-RU" sz="2800" dirty="0" smtClean="0"/>
          </a:p>
          <a:p>
            <a:pPr>
              <a:lnSpc>
                <a:spcPct val="90000"/>
              </a:lnSpc>
            </a:pPr>
            <a:r>
              <a:rPr lang="ru-RU" sz="2800" dirty="0" smtClean="0"/>
              <a:t>Я знал одной лишь думы власть,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Одну – но пламенную страсть…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Я эту страсть во тьме ночной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Вскормил слезами и тоской…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Картинка 32 из 19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увидел и узнал Мцыри за три «блаженных дня»?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95536" y="2852935"/>
            <a:ext cx="4100264" cy="194421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Выписать цитаты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/>
              <a:t>Увидел мир, закрытый от него монастырскими стенами</a:t>
            </a:r>
          </a:p>
          <a:p>
            <a:pPr algn="ctr">
              <a:buNone/>
            </a:pPr>
            <a:r>
              <a:rPr lang="ru-RU" dirty="0" smtClean="0"/>
              <a:t>  - пышные поля</a:t>
            </a:r>
          </a:p>
          <a:p>
            <a:pPr algn="ctr">
              <a:buNone/>
            </a:pPr>
            <a:r>
              <a:rPr lang="ru-RU" dirty="0" smtClean="0"/>
              <a:t>  - холмы и горные хребты</a:t>
            </a:r>
          </a:p>
          <a:p>
            <a:pPr algn="ctr">
              <a:buNone/>
            </a:pPr>
            <a:r>
              <a:rPr lang="ru-RU" dirty="0" smtClean="0"/>
              <a:t>  - ущелья, потоки </a:t>
            </a:r>
          </a:p>
          <a:p>
            <a:pPr algn="ctr">
              <a:buNone/>
            </a:pPr>
            <a:r>
              <a:rPr lang="ru-RU" dirty="0" smtClean="0"/>
              <a:t>  - растительность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Картинка 32 из 19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27584" y="188641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Как эти качества раскрылись в герое, оказавшемся на свободе?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539552" y="1196975"/>
            <a:ext cx="4104456" cy="540067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ru-RU" dirty="0" smtClean="0"/>
              <a:t>Смел и бесстрашен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Презирает смерть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Жаждет борьбы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Любит родину и мечтает вернуться в родные края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Твёрдый и целеустремлённый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Выносливый и мужественный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Страстная и пламенная натура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5105400" y="2348879"/>
            <a:ext cx="2994992" cy="377728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Подберите цитаты из текста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464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М.Ю. Лермонтов. Поэма «Мцыри»</vt:lpstr>
      <vt:lpstr>Из истории создания</vt:lpstr>
      <vt:lpstr>Слайд 3</vt:lpstr>
      <vt:lpstr>Особенности композиции и сюжета</vt:lpstr>
      <vt:lpstr>Особенности композиции и сюжета</vt:lpstr>
      <vt:lpstr>Особенности композиции и сюжета</vt:lpstr>
      <vt:lpstr>Как автор описывает характер Мцыри?</vt:lpstr>
      <vt:lpstr>Что увидел и узнал Мцыри за три «блаженных дня»?</vt:lpstr>
      <vt:lpstr>Слайд 9</vt:lpstr>
      <vt:lpstr>Что узнал о себе Мцыри, очутившись на воле?</vt:lpstr>
      <vt:lpstr>«Мцыри» - романтическая поэма? Страницы учебника – 253 – 255.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М.Ю. Лермонтов. Поэма «Мцыри»</dc:title>
  <dc:creator>Андрей</dc:creator>
  <cp:lastModifiedBy>Андрей</cp:lastModifiedBy>
  <cp:revision>4</cp:revision>
  <dcterms:created xsi:type="dcterms:W3CDTF">2011-11-28T09:01:00Z</dcterms:created>
  <dcterms:modified xsi:type="dcterms:W3CDTF">2011-11-28T09:31:38Z</dcterms:modified>
</cp:coreProperties>
</file>