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stsoch.com/lev-nikolaevich-tolstoj-zhiznennyj-i-tvorcheskij-put-istoriya-sozdaniya-romana-vojna-i-mir-xarakteristika-epoxi-sistema-obrazov/2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мама\4389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2286015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Л.Н. Толстой. «Война и мир».</a:t>
            </a: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 создания, замысел, название, жанр.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мама\4389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Варианты заглавия.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«Три поры»</a:t>
            </a:r>
          </a:p>
          <a:p>
            <a:pPr>
              <a:lnSpc>
                <a:spcPct val="85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1805 год»</a:t>
            </a:r>
          </a:p>
          <a:p>
            <a:pPr>
              <a:lnSpc>
                <a:spcPct val="85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хорошо,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хорошо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кончается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857232"/>
            <a:ext cx="3786214" cy="53578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мама\4389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Мир. Лексическое значение слова.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spcAft>
                <a:spcPct val="10000"/>
              </a:spcAft>
            </a:pPr>
            <a:r>
              <a:rPr lang="ru-RU" sz="3600" dirty="0" smtClean="0">
                <a:solidFill>
                  <a:srgbClr val="000000"/>
                </a:solidFill>
              </a:rPr>
              <a:t>М</a:t>
            </a:r>
            <a:r>
              <a:rPr lang="en-US" sz="3600" dirty="0" err="1" smtClean="0">
                <a:solidFill>
                  <a:srgbClr val="000000"/>
                </a:solidFill>
              </a:rPr>
              <a:t>i</a:t>
            </a:r>
            <a:r>
              <a:rPr lang="ru-RU" sz="3600" dirty="0" smtClean="0">
                <a:solidFill>
                  <a:srgbClr val="000000"/>
                </a:solidFill>
              </a:rPr>
              <a:t>РЪ - вселенная; одна </a:t>
            </a:r>
            <a:r>
              <a:rPr lang="ru-RU" sz="3600" dirty="0" err="1" smtClean="0">
                <a:solidFill>
                  <a:srgbClr val="000000"/>
                </a:solidFill>
              </a:rPr>
              <a:t>изъ</a:t>
            </a:r>
            <a:r>
              <a:rPr lang="ru-RU" sz="3600" dirty="0" smtClean="0">
                <a:solidFill>
                  <a:srgbClr val="000000"/>
                </a:solidFill>
              </a:rPr>
              <a:t> земель вселенной; наша земля, земной </a:t>
            </a:r>
            <a:r>
              <a:rPr lang="ru-RU" sz="3600" dirty="0" err="1" smtClean="0">
                <a:solidFill>
                  <a:srgbClr val="000000"/>
                </a:solidFill>
              </a:rPr>
              <a:t>шаръ</a:t>
            </a:r>
            <a:r>
              <a:rPr lang="ru-RU" sz="3600" dirty="0" smtClean="0">
                <a:solidFill>
                  <a:srgbClr val="000000"/>
                </a:solidFill>
              </a:rPr>
              <a:t>, </a:t>
            </a:r>
            <a:r>
              <a:rPr lang="ru-RU" sz="3600" dirty="0" err="1" smtClean="0">
                <a:solidFill>
                  <a:srgbClr val="000000"/>
                </a:solidFill>
              </a:rPr>
              <a:t>светъ</a:t>
            </a:r>
            <a:r>
              <a:rPr lang="ru-RU" sz="3600" dirty="0" smtClean="0">
                <a:solidFill>
                  <a:srgbClr val="000000"/>
                </a:solidFill>
              </a:rPr>
              <a:t>; все люди, весь </a:t>
            </a:r>
            <a:r>
              <a:rPr lang="ru-RU" sz="3600" dirty="0" err="1" smtClean="0">
                <a:solidFill>
                  <a:srgbClr val="000000"/>
                </a:solidFill>
              </a:rPr>
              <a:t>светъ</a:t>
            </a:r>
            <a:r>
              <a:rPr lang="ru-RU" sz="3600" dirty="0" smtClean="0">
                <a:solidFill>
                  <a:srgbClr val="000000"/>
                </a:solidFill>
              </a:rPr>
              <a:t>, </a:t>
            </a:r>
            <a:r>
              <a:rPr lang="ru-RU" sz="3600" dirty="0" err="1" smtClean="0">
                <a:solidFill>
                  <a:srgbClr val="000000"/>
                </a:solidFill>
              </a:rPr>
              <a:t>родъ</a:t>
            </a:r>
            <a:r>
              <a:rPr lang="ru-RU" sz="3600" dirty="0" smtClean="0">
                <a:solidFill>
                  <a:srgbClr val="000000"/>
                </a:solidFill>
              </a:rPr>
              <a:t> человеческий; община, общество </a:t>
            </a:r>
            <a:r>
              <a:rPr lang="ru-RU" sz="3600" dirty="0" err="1" smtClean="0">
                <a:solidFill>
                  <a:srgbClr val="000000"/>
                </a:solidFill>
              </a:rPr>
              <a:t>крестьянъ</a:t>
            </a:r>
            <a:r>
              <a:rPr lang="ru-RU" sz="3600" dirty="0" smtClean="0">
                <a:solidFill>
                  <a:srgbClr val="000000"/>
                </a:solidFill>
              </a:rPr>
              <a:t>; сходка.</a:t>
            </a:r>
          </a:p>
          <a:p>
            <a:pPr>
              <a:lnSpc>
                <a:spcPct val="85000"/>
              </a:lnSpc>
              <a:buNone/>
            </a:pPr>
            <a:r>
              <a:rPr lang="ru-RU" sz="3600" dirty="0" smtClean="0">
                <a:solidFill>
                  <a:srgbClr val="000000"/>
                </a:solidFill>
              </a:rPr>
              <a:t>                                     В</a:t>
            </a:r>
            <a:r>
              <a:rPr lang="ru-RU" sz="3600" dirty="0" smtClean="0">
                <a:solidFill>
                  <a:srgbClr val="000000"/>
                </a:solidFill>
              </a:rPr>
              <a:t>. Даль</a:t>
            </a:r>
          </a:p>
          <a:p>
            <a:pPr algn="ctr">
              <a:lnSpc>
                <a:spcPct val="95000"/>
              </a:lnSpc>
            </a:pPr>
            <a:r>
              <a:rPr lang="ru-RU" sz="2800" b="1" dirty="0" smtClean="0">
                <a:solidFill>
                  <a:srgbClr val="000000"/>
                </a:solidFill>
              </a:rPr>
              <a:t>М</a:t>
            </a:r>
            <a:r>
              <a:rPr lang="en-US" sz="2800" b="1" dirty="0" err="1" smtClean="0">
                <a:solidFill>
                  <a:srgbClr val="000000"/>
                </a:solidFill>
              </a:rPr>
              <a:t>i</a:t>
            </a:r>
            <a:r>
              <a:rPr lang="ru-RU" sz="2800" b="1" dirty="0" smtClean="0">
                <a:solidFill>
                  <a:srgbClr val="000000"/>
                </a:solidFill>
              </a:rPr>
              <a:t>РЪ – </a:t>
            </a:r>
            <a:r>
              <a:rPr lang="ru-RU" b="1" dirty="0" smtClean="0">
                <a:solidFill>
                  <a:srgbClr val="000000"/>
                </a:solidFill>
              </a:rPr>
              <a:t>вселенная, весь свет, </a:t>
            </a:r>
            <a:r>
              <a:rPr lang="ru-RU" b="1" dirty="0" smtClean="0">
                <a:solidFill>
                  <a:srgbClr val="000000"/>
                </a:solidFill>
              </a:rPr>
              <a:t>все </a:t>
            </a:r>
            <a:r>
              <a:rPr lang="ru-RU" b="1" dirty="0" smtClean="0">
                <a:solidFill>
                  <a:srgbClr val="000000"/>
                </a:solidFill>
              </a:rPr>
              <a:t>люди; крестьянская </a:t>
            </a:r>
            <a:r>
              <a:rPr lang="ru-RU" b="1" dirty="0" smtClean="0">
                <a:solidFill>
                  <a:srgbClr val="000000"/>
                </a:solidFill>
              </a:rPr>
              <a:t>община.</a:t>
            </a:r>
          </a:p>
          <a:p>
            <a:pPr algn="ctr">
              <a:lnSpc>
                <a:spcPct val="95000"/>
              </a:lnSpc>
            </a:pPr>
            <a:r>
              <a:rPr lang="ru-RU" sz="2800" b="1" dirty="0" smtClean="0">
                <a:solidFill>
                  <a:srgbClr val="000000"/>
                </a:solidFill>
              </a:rPr>
              <a:t>МИРЪ – </a:t>
            </a:r>
            <a:r>
              <a:rPr lang="ru-RU" b="1" dirty="0" smtClean="0">
                <a:solidFill>
                  <a:srgbClr val="000000"/>
                </a:solidFill>
              </a:rPr>
              <a:t>отсутствие войны, согласие, тишина, </a:t>
            </a:r>
            <a:r>
              <a:rPr lang="ru-RU" b="1" dirty="0" smtClean="0">
                <a:solidFill>
                  <a:srgbClr val="000000"/>
                </a:solidFill>
              </a:rPr>
              <a:t>покой.</a:t>
            </a:r>
            <a:r>
              <a:rPr lang="ru-RU" b="1" dirty="0" smtClean="0">
                <a:solidFill>
                  <a:srgbClr val="000000"/>
                </a:solidFill>
              </a:rPr>
              <a:t>	</a:t>
            </a:r>
          </a:p>
          <a:p>
            <a:pPr algn="ctr">
              <a:lnSpc>
                <a:spcPct val="95000"/>
              </a:lnSpc>
            </a:pPr>
            <a:endParaRPr lang="ru-RU" b="1" dirty="0" smtClean="0">
              <a:solidFill>
                <a:srgbClr val="0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мама\4389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>
                <a:hlinkClick r:id="rId3"/>
              </a:rPr>
              <a:t>http://www.testsoch.com/lev-nikolaevich-tolstoj-zhiznennyj-i-tvorcheskij-put-istoriya-sozdaniya-romana-vojna-i-mir-xarakteristika-epoxi-sistema-obrazov/2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мама\4389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3857652" cy="283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85720" y="3214686"/>
            <a:ext cx="41434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«Толстой </a:t>
            </a:r>
            <a:r>
              <a:rPr lang="ru-RU" sz="2400" dirty="0" smtClean="0"/>
              <a:t>— величайший и единственный гений современной Европы, высочайшая гордость </a:t>
            </a:r>
            <a:r>
              <a:rPr lang="ru-RU" sz="2400" dirty="0" smtClean="0"/>
              <a:t>России</a:t>
            </a:r>
            <a:r>
              <a:rPr lang="ru-RU" sz="2400" dirty="0" smtClean="0"/>
              <a:t>, человек, одно имя которого — благоухание, писатель великой чистоты и святыни</a:t>
            </a:r>
            <a:r>
              <a:rPr lang="ru-RU" sz="2400" dirty="0" smtClean="0"/>
              <a:t>…»</a:t>
            </a:r>
          </a:p>
          <a:p>
            <a:pPr algn="ctr"/>
            <a:r>
              <a:rPr lang="ru-RU" sz="2400" dirty="0" smtClean="0"/>
              <a:t>А.А. Блок.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42853"/>
            <a:ext cx="457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400" dirty="0" smtClean="0"/>
              <a:t>«Мне </a:t>
            </a:r>
            <a:r>
              <a:rPr lang="ru-RU" sz="2400" dirty="0" smtClean="0"/>
              <a:t>смешно вспомнить, как я </a:t>
            </a:r>
            <a:r>
              <a:rPr lang="ru-RU" sz="2400" dirty="0" err="1" smtClean="0"/>
              <a:t>думывал</a:t>
            </a:r>
            <a:r>
              <a:rPr lang="ru-RU" sz="2400" dirty="0" smtClean="0"/>
              <a:t> и как вы, кажется, думаете, что можно себе устроить счастливый и честный мирок, в котором </a:t>
            </a:r>
            <a:r>
              <a:rPr lang="ru-RU" sz="2400" dirty="0" smtClean="0"/>
              <a:t>спокойно.</a:t>
            </a:r>
            <a:endParaRPr lang="ru-RU" sz="2400" dirty="0" smtClean="0"/>
          </a:p>
          <a:p>
            <a:pPr algn="ctr"/>
            <a:r>
              <a:rPr lang="ru-RU" sz="2400" dirty="0" smtClean="0"/>
              <a:t>И </a:t>
            </a:r>
            <a:r>
              <a:rPr lang="ru-RU" sz="2400" dirty="0" smtClean="0"/>
              <a:t>без ошибок, без раскаяния, без путаницы жить себе потихоньку и делать не торопясь, аккуратно всё только хорошее. Смешно!.. чтоб жить честно, надо рваться, путаться, биться, ошибаться, начинать и бросать, и вечно бороться и лишаться. а спокойствие — душевная подлость</a:t>
            </a:r>
            <a:r>
              <a:rPr lang="ru-RU" sz="2400" dirty="0" smtClean="0"/>
              <a:t>».</a:t>
            </a:r>
          </a:p>
          <a:p>
            <a:pPr algn="ctr"/>
            <a:r>
              <a:rPr lang="ru-RU" sz="2400" dirty="0" smtClean="0"/>
              <a:t>Л.Н. Толстой.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мама\4389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замысла романа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(определил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 автор.)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1856 г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начало замысла. «В 1856 году я начал писать повесть с известным направлением и героем, который должен быть декабристом, возвращающимся с семейством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1825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восстание декабристов. «Невольно от настоящего я перешёл к 1825 году, эпохе заблуждений и несчастий моего героя».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мама\4389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замысла романа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(определил сам автор.)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1812 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война.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«Чтобы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понять его, мне нужно было перенестись в его молодость, и молодость его совпала со славной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эпохой 1812 года».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1805–1807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заграничные походы русской армии.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совестно было писать о нашем торжестве в борьбе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бонапартовской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Францией, не описав наших неудач и нашего срама».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мама\4389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Хронология в романе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«Война и мир».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I том — 1805 г.;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том — 1806–1811 гг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III том — 1812 г.;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том — 1812–1813 гг.;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эпилог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1820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357298"/>
            <a:ext cx="400050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мама\4389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Роман-эпопея.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Наиболее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крупная и монументальная форма </a:t>
            </a: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эпической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литературы. Основной чертой </a:t>
            </a: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эпопеи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является то, что она изображает судьбы народов, </a:t>
            </a: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исторический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процесс. Для </a:t>
            </a: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эпопеи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характерна широкая, многогранная, даже всесторонняя картина мира, включающая и исторические события, и облик повседневности, и многоголосый человеческий хор, и глубокие раздумья над судьбами мира, и интимные переживания. Отсюда большой объём </a:t>
            </a: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романа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чаще несколько томов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мама\4389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Черты эпопеи в романе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Война и мир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Картины русской истории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Шенграбенское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Аустерлицкое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сражения,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Тильзитский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мир, война 1812 г., пожар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Москвы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партизанское движение).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События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общественной и политической жизни (масонство, законодательная деятельность Сперанского, первые организации декабристов).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Отношения помещиков и крестьян (преобразования Пьера,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Андрея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бунт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богучаровских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крестьян, возмущение московских ремесленников).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мама\4389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Черты эпопеи в романе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smtClean="0"/>
              <a:t>Война и мир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 различных слоёв населения (поместное, московское, петербургское дворянство; чиновники; армия; крестьяне).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Широкая панорама бытовых сцен дворянской жизни (балы, великосветские приёмы, обеды, охота, посещения театра и др.).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Разнообразие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человеческих характеров.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мама\4389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Черты эпопеи в романе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smtClean="0"/>
              <a:t>Война и мир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Большая протяжённость во времени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 лет).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Широкий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охват пространства (Петербург,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Москва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поместья лысые Горы и Отрадное,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Австрия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Смоленск, Бородино).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52924"/>
            <a:ext cx="2119314" cy="250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4286256"/>
            <a:ext cx="2000232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604</Words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Л.Н. Толстой. «Война и мир».</vt:lpstr>
      <vt:lpstr>Слайд 2</vt:lpstr>
      <vt:lpstr>Формирование замысла романа (определил сам автор.)</vt:lpstr>
      <vt:lpstr>Формирование замысла романа (определил сам автор.)</vt:lpstr>
      <vt:lpstr>Хронология в романе  «Война и мир».</vt:lpstr>
      <vt:lpstr>Роман-эпопея. </vt:lpstr>
      <vt:lpstr>Черты эпопеи в романе  «Война и мир».</vt:lpstr>
      <vt:lpstr>Черты эпопеи в романе  «Война и мир».</vt:lpstr>
      <vt:lpstr>Черты эпопеи в романе  «Война и мир».</vt:lpstr>
      <vt:lpstr>Варианты заглавия. </vt:lpstr>
      <vt:lpstr>Мир. Лексическое значение слова.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Л.Н. Толстой. «Война и мир».</dc:title>
  <dc:creator>Света</dc:creator>
  <cp:lastModifiedBy>Света</cp:lastModifiedBy>
  <cp:revision>5</cp:revision>
  <dcterms:created xsi:type="dcterms:W3CDTF">2012-03-29T05:57:58Z</dcterms:created>
  <dcterms:modified xsi:type="dcterms:W3CDTF">2012-03-29T06:38:29Z</dcterms:modified>
</cp:coreProperties>
</file>