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5" r:id="rId9"/>
    <p:sldId id="264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A512A0F-7976-47D4-B36C-A9371F673C46}">
          <p14:sldIdLst>
            <p14:sldId id="256"/>
          </p14:sldIdLst>
        </p14:section>
        <p14:section name="Раздел без заголовка" id="{5286D4B3-D16F-4D03-99D1-5E8F4668C80A}">
          <p14:sldIdLst>
            <p14:sldId id="257"/>
            <p14:sldId id="258"/>
            <p14:sldId id="263"/>
            <p14:sldId id="259"/>
            <p14:sldId id="262"/>
            <p14:sldId id="261"/>
            <p14:sldId id="265"/>
            <p14:sldId id="264"/>
            <p14:sldId id="260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2" autoAdjust="0"/>
    <p:restoredTop sz="94671" autoAdjust="0"/>
  </p:normalViewPr>
  <p:slideViewPr>
    <p:cSldViewPr>
      <p:cViewPr>
        <p:scale>
          <a:sx n="71" d="100"/>
          <a:sy n="71" d="100"/>
        </p:scale>
        <p:origin x="-112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A6762-02AC-41D4-B7D7-5D5AEBE23EA0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A063-A652-4129-8C39-95873244C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84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009892A-0574-4753-B3B5-882803074C2D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6551" y="332656"/>
            <a:ext cx="5636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Антон Павлович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Чехов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02" y="3746846"/>
            <a:ext cx="432048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Врач, прозаик, драматург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323" y="5388672"/>
            <a:ext cx="473546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Автор - </a:t>
            </a:r>
            <a:r>
              <a:rPr lang="ru-RU" sz="2000" dirty="0" err="1" smtClean="0"/>
              <a:t>Душечкина</a:t>
            </a:r>
            <a:r>
              <a:rPr lang="ru-RU" sz="2000" dirty="0" smtClean="0"/>
              <a:t> Елизавета, 10 Б класс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3723" y="2129771"/>
            <a:ext cx="3062588" cy="392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83778" y="2420888"/>
            <a:ext cx="167225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1860 - 1904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56736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04664"/>
            <a:ext cx="2386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562" y="1700808"/>
            <a:ext cx="751082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Отец — Павел Егорович Чехов </a:t>
            </a:r>
            <a:r>
              <a:rPr lang="ru-RU" sz="2000" dirty="0" smtClean="0"/>
              <a:t>родился </a:t>
            </a:r>
            <a:r>
              <a:rPr lang="ru-RU" sz="2000" dirty="0"/>
              <a:t>в селе Ольховатке крепостным крестьянином. </a:t>
            </a:r>
            <a:r>
              <a:rPr lang="ru-RU" sz="2000" dirty="0" smtClean="0"/>
              <a:t>   В </a:t>
            </a:r>
            <a:r>
              <a:rPr lang="ru-RU" sz="2000" dirty="0"/>
              <a:t>1841 г. выкуплен отцом на волю в возрасте 16 лет и в том же году приписан к мещанам города Ростова. </a:t>
            </a:r>
            <a:r>
              <a:rPr lang="ru-RU" sz="2000" dirty="0" smtClean="0"/>
              <a:t>В </a:t>
            </a:r>
            <a:r>
              <a:rPr lang="ru-RU" sz="2000" dirty="0"/>
              <a:t>1854 г. женился на Евгении Яковлевне Морозовой, имел шестерых детей: Александра, Николая, Антона, Ивана, Марию и Михаила.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4562" y="3789040"/>
            <a:ext cx="751082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Мать — Евгения Яковлевна </a:t>
            </a:r>
            <a:r>
              <a:rPr lang="ru-RU" sz="2000" dirty="0" err="1" smtClean="0"/>
              <a:t>Чехова.сыграла</a:t>
            </a:r>
            <a:r>
              <a:rPr lang="ru-RU" sz="2000" dirty="0" smtClean="0"/>
              <a:t> </a:t>
            </a:r>
            <a:r>
              <a:rPr lang="ru-RU" sz="2000" dirty="0"/>
              <a:t>значительную роль в формировании характеров своих детей. От нее Антон Павлович унаследовал мягкость и отзывчивость. Именно она поддерживала и укрепляла взгляды своего мужа, Павла Егоровича, на образование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83354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1323383"/>
            <a:ext cx="4173923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Жена </a:t>
            </a:r>
            <a:r>
              <a:rPr lang="ru-RU" sz="2000" dirty="0" smtClean="0"/>
              <a:t>писателя, </a:t>
            </a:r>
            <a:r>
              <a:rPr lang="ru-RU" sz="2000" b="1" dirty="0">
                <a:solidFill>
                  <a:schemeClr val="accent1"/>
                </a:solidFill>
              </a:rPr>
              <a:t>Ольга </a:t>
            </a:r>
            <a:r>
              <a:rPr lang="ru-RU" sz="2000" b="1" dirty="0" err="1" smtClean="0">
                <a:solidFill>
                  <a:schemeClr val="accent1"/>
                </a:solidFill>
              </a:rPr>
              <a:t>Леонардовна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</a:rPr>
              <a:t>Книппер</a:t>
            </a:r>
            <a:r>
              <a:rPr lang="ru-RU" sz="2000" b="1" dirty="0" smtClean="0">
                <a:solidFill>
                  <a:schemeClr val="accent1"/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/>
              <a:t>родилась в г. Глазове в семье </a:t>
            </a:r>
            <a:r>
              <a:rPr lang="ru-RU" sz="2000" dirty="0" smtClean="0"/>
              <a:t>инженера. </a:t>
            </a:r>
            <a:r>
              <a:rPr lang="ru-RU" sz="2000" dirty="0"/>
              <a:t>Первая исполнительница ролей в пьесах А. П. Чехова (Маша, Раневская — </a:t>
            </a:r>
            <a:r>
              <a:rPr lang="ru-RU" sz="2000" b="1" dirty="0">
                <a:solidFill>
                  <a:schemeClr val="accent1"/>
                </a:solidFill>
              </a:rPr>
              <a:t>"Три сестры", "Вишневый сад"</a:t>
            </a:r>
            <a:r>
              <a:rPr lang="ru-RU" sz="2000" dirty="0"/>
              <a:t>), М. Горького (Настя </a:t>
            </a:r>
            <a:r>
              <a:rPr lang="ru-RU" sz="2000" dirty="0" smtClean="0"/>
              <a:t>— </a:t>
            </a:r>
            <a:r>
              <a:rPr lang="ru-RU" sz="2000" b="1" dirty="0" smtClean="0">
                <a:solidFill>
                  <a:schemeClr val="accent1"/>
                </a:solidFill>
              </a:rPr>
              <a:t>"На дне"). </a:t>
            </a:r>
            <a:r>
              <a:rPr lang="ru-RU" sz="2000" dirty="0" smtClean="0"/>
              <a:t>Получила </a:t>
            </a:r>
            <a:r>
              <a:rPr lang="ru-RU" sz="2000" dirty="0" smtClean="0"/>
              <a:t>государственную </a:t>
            </a:r>
            <a:r>
              <a:rPr lang="ru-RU" sz="2000" dirty="0" smtClean="0"/>
              <a:t>премию </a:t>
            </a:r>
            <a:r>
              <a:rPr lang="ru-RU" sz="2000" dirty="0" smtClean="0"/>
              <a:t>СССР </a:t>
            </a:r>
            <a:r>
              <a:rPr lang="ru-RU" sz="2000" dirty="0"/>
              <a:t>(1943). </a:t>
            </a:r>
          </a:p>
          <a:p>
            <a:pPr algn="ctr"/>
            <a:r>
              <a:rPr lang="ru-RU" sz="2000" dirty="0" smtClean="0"/>
              <a:t>Первые </a:t>
            </a:r>
            <a:r>
              <a:rPr lang="ru-RU" sz="2000" dirty="0"/>
              <a:t>ее встречи с Чеховым произошли на репетициях спектаклей МХТ- </a:t>
            </a:r>
            <a:r>
              <a:rPr lang="ru-RU" sz="2000" b="1" dirty="0">
                <a:solidFill>
                  <a:schemeClr val="accent1"/>
                </a:solidFill>
              </a:rPr>
              <a:t>"Чайка" </a:t>
            </a:r>
            <a:r>
              <a:rPr lang="ru-RU" sz="2000" dirty="0"/>
              <a:t>и </a:t>
            </a:r>
            <a:r>
              <a:rPr lang="ru-RU" sz="2000" b="1" dirty="0">
                <a:solidFill>
                  <a:schemeClr val="accent1"/>
                </a:solidFill>
              </a:rPr>
              <a:t>"Царь Федор Иоаннович</a:t>
            </a:r>
            <a:r>
              <a:rPr lang="ru-RU" sz="2000" b="1" dirty="0" smtClean="0">
                <a:solidFill>
                  <a:schemeClr val="accent1"/>
                </a:solidFill>
              </a:rPr>
              <a:t>".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51" y="548680"/>
            <a:ext cx="3677634" cy="532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15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520" y="356030"/>
            <a:ext cx="1757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Смерть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7654" y="1142984"/>
            <a:ext cx="3384376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 </a:t>
            </a:r>
            <a:r>
              <a:rPr lang="ru-RU" sz="2000" b="1" dirty="0">
                <a:solidFill>
                  <a:schemeClr val="accent1"/>
                </a:solidFill>
              </a:rPr>
              <a:t>1884 года </a:t>
            </a:r>
            <a:r>
              <a:rPr lang="ru-RU" sz="2000" dirty="0"/>
              <a:t>Чехов страдал кровотечением из правого лёгкого. Летом 1904 года Чехов выехал на курорт в Германию. Из-за резкого обострения болезни, с которой ему не удалось справиться, писатель скончался </a:t>
            </a:r>
            <a:r>
              <a:rPr lang="ru-RU" sz="2000" b="1" dirty="0">
                <a:solidFill>
                  <a:schemeClr val="accent1"/>
                </a:solidFill>
              </a:rPr>
              <a:t>2 (15) июля 1904 года</a:t>
            </a:r>
            <a:r>
              <a:rPr lang="ru-RU" sz="2000" dirty="0"/>
              <a:t> в </a:t>
            </a:r>
            <a:r>
              <a:rPr lang="ru-RU" sz="2000" dirty="0" err="1"/>
              <a:t>Баденвайлере</a:t>
            </a:r>
            <a:r>
              <a:rPr lang="ru-RU" sz="2000" dirty="0"/>
              <a:t>, Германия. Развязка наступила в ночь с 1 на 2 июля 1904 года. Гроб с телом писателя был доставлен в Москву, где 9 (22) июля 1904 года и состоялись похороны.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870" y="1124744"/>
            <a:ext cx="3189933" cy="482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830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85" y="620688"/>
            <a:ext cx="4656156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016352"/>
            <a:ext cx="37475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Отчий дом писателя в Таганроге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544" y="2852936"/>
            <a:ext cx="4104456" cy="3702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0503" y="1984194"/>
            <a:ext cx="35209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Памятник Чехову в Серпухове</a:t>
            </a:r>
          </a:p>
        </p:txBody>
      </p:sp>
    </p:spTree>
    <p:extLst>
      <p:ext uri="{BB962C8B-B14F-4D97-AF65-F5344CB8AC3E}">
        <p14:creationId xmlns:p14="http://schemas.microsoft.com/office/powerpoint/2010/main" xmlns="" val="340660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797" y="214290"/>
            <a:ext cx="75963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Детство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053" y="1000108"/>
            <a:ext cx="4433283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Родился </a:t>
            </a:r>
            <a:r>
              <a:rPr lang="ru-RU" sz="2000" b="1" dirty="0" smtClean="0">
                <a:solidFill>
                  <a:schemeClr val="accent1"/>
                </a:solidFill>
              </a:rPr>
              <a:t>29 </a:t>
            </a:r>
            <a:r>
              <a:rPr lang="ru-RU" sz="2000" b="1" dirty="0">
                <a:solidFill>
                  <a:schemeClr val="accent1"/>
                </a:solidFill>
              </a:rPr>
              <a:t>января 1860 </a:t>
            </a:r>
            <a:r>
              <a:rPr lang="ru-RU" sz="2000" dirty="0"/>
              <a:t>года в небольшом </a:t>
            </a:r>
            <a:r>
              <a:rPr lang="ru-RU" sz="2000" dirty="0" smtClean="0"/>
              <a:t>домике на </a:t>
            </a:r>
            <a:r>
              <a:rPr lang="ru-RU" sz="2000" dirty="0"/>
              <a:t>Полицейской </a:t>
            </a:r>
            <a:r>
              <a:rPr lang="ru-RU" sz="2000" dirty="0" smtClean="0"/>
              <a:t>улице </a:t>
            </a:r>
            <a:r>
              <a:rPr lang="ru-RU" sz="2000" dirty="0"/>
              <a:t>(ныне — Чехова</a:t>
            </a:r>
            <a:r>
              <a:rPr lang="ru-RU" sz="2000" dirty="0" smtClean="0"/>
              <a:t>), был третьим ребенком. Его детство протекало </a:t>
            </a:r>
            <a:r>
              <a:rPr lang="ru-RU" sz="2000" dirty="0"/>
              <a:t>в бесконечных церковных праздниках, именинах. В будние дни после школы братья сторожили лавку отца, а в 5 утра каждый день вставали петь в церковном хоре. Как говорил сам Чехов</a:t>
            </a:r>
            <a:r>
              <a:rPr lang="ru-RU" sz="2000" b="1" dirty="0">
                <a:solidFill>
                  <a:schemeClr val="accent1"/>
                </a:solidFill>
              </a:rPr>
              <a:t>: «В детстве у меня не было детства». 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000" dirty="0" smtClean="0"/>
              <a:t>Сначала учился </a:t>
            </a:r>
            <a:r>
              <a:rPr lang="ru-RU" sz="2000" dirty="0"/>
              <a:t>в греческой школе в Таганроге. Содержащий школу грек заставлял зазубривать уроки, бил учеников линейкой, ставил в угол на колени на крупную соль. </a:t>
            </a:r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7896" y="1105237"/>
            <a:ext cx="3041629" cy="482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015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1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Юность. Гимназия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28604"/>
            <a:ext cx="4450069" cy="5940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 8 лет, после двух лет учёбы, Чехов поступает в таганрогскую гимназию. </a:t>
            </a:r>
            <a:r>
              <a:rPr lang="ru-RU" sz="2000" b="1" dirty="0">
                <a:solidFill>
                  <a:schemeClr val="accent1"/>
                </a:solidFill>
              </a:rPr>
              <a:t>Мужская классическая гимназия </a:t>
            </a:r>
            <a:r>
              <a:rPr lang="ru-RU" sz="2000" dirty="0" smtClean="0"/>
              <a:t>была основана </a:t>
            </a:r>
            <a:r>
              <a:rPr lang="ru-RU" sz="2000" dirty="0"/>
              <a:t>в </a:t>
            </a:r>
            <a:r>
              <a:rPr lang="ru-RU" sz="2000" b="1" dirty="0">
                <a:solidFill>
                  <a:schemeClr val="accent1"/>
                </a:solidFill>
              </a:rPr>
              <a:t>1806 </a:t>
            </a:r>
            <a:r>
              <a:rPr lang="ru-RU" sz="2000" b="1" dirty="0" smtClean="0">
                <a:solidFill>
                  <a:schemeClr val="accent1"/>
                </a:solidFill>
              </a:rPr>
              <a:t>году </a:t>
            </a:r>
            <a:r>
              <a:rPr lang="ru-RU" sz="2000" dirty="0"/>
              <a:t>и давала солидное </a:t>
            </a:r>
            <a:r>
              <a:rPr lang="ru-RU" sz="2000" dirty="0" smtClean="0"/>
              <a:t>образование </a:t>
            </a:r>
            <a:r>
              <a:rPr lang="ru-RU" sz="2000" dirty="0"/>
              <a:t>и воспитание. Окончившие восемь классов гимназии </a:t>
            </a:r>
            <a:r>
              <a:rPr lang="ru-RU" sz="2000" dirty="0" smtClean="0"/>
              <a:t>могли поступить </a:t>
            </a:r>
            <a:r>
              <a:rPr lang="ru-RU" sz="2000" dirty="0"/>
              <a:t>в любой российский университет или поехать учиться за границу. </a:t>
            </a:r>
            <a:endParaRPr lang="ru-RU" sz="2000" dirty="0" smtClean="0"/>
          </a:p>
          <a:p>
            <a:pPr algn="ctr"/>
            <a:r>
              <a:rPr lang="ru-RU" sz="2000" dirty="0" smtClean="0"/>
              <a:t>Гимназия </a:t>
            </a:r>
            <a:r>
              <a:rPr lang="ru-RU" sz="2000" dirty="0"/>
              <a:t>сформировала у Чехова отвращение к лицемерию и фальши. Здесь формировалось его видение мира, любовь к книгам, знаниям и театру. Здесь он получил свой первый литературный псевдоним </a:t>
            </a:r>
            <a:r>
              <a:rPr lang="ru-RU" sz="2000" b="1" dirty="0">
                <a:solidFill>
                  <a:schemeClr val="accent1"/>
                </a:solidFill>
              </a:rPr>
              <a:t>«</a:t>
            </a:r>
            <a:r>
              <a:rPr lang="ru-RU" sz="2000" b="1" dirty="0" err="1">
                <a:solidFill>
                  <a:schemeClr val="accent1"/>
                </a:solidFill>
              </a:rPr>
              <a:t>Чехонте</a:t>
            </a:r>
            <a:r>
              <a:rPr lang="ru-RU" sz="2000" b="1" dirty="0">
                <a:solidFill>
                  <a:schemeClr val="accent1"/>
                </a:solidFill>
              </a:rPr>
              <a:t>», </a:t>
            </a:r>
            <a:r>
              <a:rPr lang="ru-RU" sz="2000" dirty="0"/>
              <a:t>которым его наградил учитель Закона Божьего </a:t>
            </a:r>
            <a:r>
              <a:rPr lang="ru-RU" sz="2000" b="1" dirty="0">
                <a:solidFill>
                  <a:schemeClr val="accent1"/>
                </a:solidFill>
              </a:rPr>
              <a:t>Фёдор Покровский. </a:t>
            </a:r>
            <a:r>
              <a:rPr lang="ru-RU" sz="2000" dirty="0"/>
              <a:t>Здесь начинались его первые литературные и сценические опыты. 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3427101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2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40768"/>
            <a:ext cx="684076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Музыка и книги пробуждали в юном Чехове стремление к творчеству. Большую роль в этом сыграл таганрогский театр, основанный в </a:t>
            </a:r>
            <a:r>
              <a:rPr lang="ru-RU" sz="2000" b="1" dirty="0">
                <a:solidFill>
                  <a:schemeClr val="accent1"/>
                </a:solidFill>
              </a:rPr>
              <a:t>1827 году.  </a:t>
            </a:r>
            <a:r>
              <a:rPr lang="ru-RU" sz="2000" dirty="0"/>
              <a:t>Впервые побывав в театре Антон Павлович вскоре стал страстным его поклонником. </a:t>
            </a:r>
            <a:r>
              <a:rPr lang="ru-RU" sz="2000" b="1" dirty="0">
                <a:solidFill>
                  <a:schemeClr val="accent1"/>
                </a:solidFill>
              </a:rPr>
              <a:t>«Театр мне давал когда-то много хорошего… Прежде для меня не было большего наслаждения как сидеть в театре…»</a:t>
            </a:r>
          </a:p>
          <a:p>
            <a:pPr algn="ctr"/>
            <a:r>
              <a:rPr lang="ru-RU" sz="2000" dirty="0"/>
              <a:t>Первая драма </a:t>
            </a:r>
            <a:r>
              <a:rPr lang="ru-RU" sz="2000" b="1" dirty="0">
                <a:solidFill>
                  <a:schemeClr val="accent1"/>
                </a:solidFill>
              </a:rPr>
              <a:t>«Безотцовщина» </a:t>
            </a:r>
            <a:r>
              <a:rPr lang="ru-RU" sz="2000" dirty="0"/>
              <a:t>была написана 18-летним Чеховым в период учёбы в гимназии. Гимназические годы дали Чехову огромный материал для писательской работы. Самые типичные и колоритные фигуры появятся позже на страницах его произведений.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28760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32" y="262389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Молодые годы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5256584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 </a:t>
            </a:r>
            <a:r>
              <a:rPr lang="ru-RU" sz="2000" b="1" dirty="0">
                <a:solidFill>
                  <a:schemeClr val="accent1"/>
                </a:solidFill>
              </a:rPr>
              <a:t>1879 году </a:t>
            </a:r>
            <a:r>
              <a:rPr lang="ru-RU" sz="2000" dirty="0" smtClean="0"/>
              <a:t>окончил гимназию </a:t>
            </a:r>
            <a:r>
              <a:rPr lang="ru-RU" sz="2000" dirty="0"/>
              <a:t>в </a:t>
            </a:r>
            <a:r>
              <a:rPr lang="ru-RU" sz="2000" b="1" dirty="0">
                <a:solidFill>
                  <a:schemeClr val="accent1"/>
                </a:solidFill>
              </a:rPr>
              <a:t>Таганроге. </a:t>
            </a:r>
            <a:r>
              <a:rPr lang="ru-RU" sz="2000" dirty="0"/>
              <a:t>В этом же году он переехал в </a:t>
            </a:r>
            <a:r>
              <a:rPr lang="ru-RU" sz="2000" b="1" dirty="0">
                <a:solidFill>
                  <a:schemeClr val="accent1"/>
                </a:solidFill>
              </a:rPr>
              <a:t>Москву</a:t>
            </a:r>
            <a:r>
              <a:rPr lang="ru-RU" sz="2000" dirty="0"/>
              <a:t> и поступил на </a:t>
            </a:r>
            <a:r>
              <a:rPr lang="ru-RU" sz="2000" b="1" dirty="0">
                <a:solidFill>
                  <a:schemeClr val="accent1"/>
                </a:solidFill>
              </a:rPr>
              <a:t>медицинский факультет Московского университета</a:t>
            </a:r>
            <a:r>
              <a:rPr lang="ru-RU" sz="2000" dirty="0"/>
              <a:t>, где учился у известных </a:t>
            </a:r>
            <a:r>
              <a:rPr lang="ru-RU" sz="2000" dirty="0" smtClean="0"/>
              <a:t>профессоров. В </a:t>
            </a:r>
            <a:r>
              <a:rPr lang="ru-RU" sz="2000" dirty="0"/>
              <a:t>этом же году брат Антона Иван получил место учителя в подмосковном городе Воскресенск. Ему была выделена большая квартира, в которой могла бы разместиться целая семья. Чеховы, жившие в Москве тесно, приезжали на лето к Ивану в Воскресенск. Там в </a:t>
            </a:r>
            <a:r>
              <a:rPr lang="ru-RU" sz="2000" b="1" dirty="0">
                <a:solidFill>
                  <a:schemeClr val="accent1"/>
                </a:solidFill>
              </a:rPr>
              <a:t>1881 году </a:t>
            </a:r>
            <a:r>
              <a:rPr lang="ru-RU" sz="2000" dirty="0"/>
              <a:t>Антон Чехов познакомился с доктором П. А. Архангельским, заведующим Воскресенской лечебницы (</a:t>
            </a:r>
            <a:r>
              <a:rPr lang="ru-RU" sz="2000" dirty="0" err="1"/>
              <a:t>Чикинской</a:t>
            </a:r>
            <a:r>
              <a:rPr lang="ru-RU" sz="2000" dirty="0"/>
              <a:t> больницы). </a:t>
            </a:r>
            <a:endParaRPr lang="ru-RU" sz="2000" dirty="0" smtClean="0"/>
          </a:p>
          <a:p>
            <a:pPr algn="ctr"/>
            <a:r>
              <a:rPr lang="ru-RU" sz="2000" dirty="0" smtClean="0"/>
              <a:t>С </a:t>
            </a:r>
            <a:r>
              <a:rPr lang="ru-RU" sz="2000" b="1" dirty="0">
                <a:solidFill>
                  <a:schemeClr val="accent1"/>
                </a:solidFill>
              </a:rPr>
              <a:t>1882 года</a:t>
            </a:r>
            <a:r>
              <a:rPr lang="ru-RU" sz="2000" dirty="0"/>
              <a:t>, будучи </a:t>
            </a:r>
            <a:r>
              <a:rPr lang="ru-RU" sz="2000" dirty="0" smtClean="0"/>
              <a:t>студентом</a:t>
            </a:r>
            <a:r>
              <a:rPr lang="ru-RU" sz="2000" dirty="0"/>
              <a:t>, он уже помогал врачам больницы при приёме пациентов. В </a:t>
            </a:r>
            <a:r>
              <a:rPr lang="ru-RU" sz="2000" b="1" dirty="0">
                <a:solidFill>
                  <a:schemeClr val="accent1"/>
                </a:solidFill>
              </a:rPr>
              <a:t>1884 году </a:t>
            </a:r>
            <a:r>
              <a:rPr lang="ru-RU" sz="2000" dirty="0"/>
              <a:t>Чехов окончил курс университета и начал работать уездным врачом в </a:t>
            </a:r>
            <a:r>
              <a:rPr lang="ru-RU" sz="2000" dirty="0" err="1"/>
              <a:t>Чикинской</a:t>
            </a:r>
            <a:r>
              <a:rPr lang="ru-RU" sz="2000" dirty="0"/>
              <a:t> больнице. Затем он работал в Звенигороде, где некоторое время заведовал больнице</a:t>
            </a:r>
            <a:r>
              <a:rPr lang="ru-RU" dirty="0"/>
              <a:t>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939516"/>
            <a:ext cx="3410120" cy="503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813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68" y="214291"/>
            <a:ext cx="25716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Творчество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1696" y="857232"/>
            <a:ext cx="684076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 </a:t>
            </a:r>
            <a:r>
              <a:rPr lang="ru-RU" sz="2000" b="1" dirty="0">
                <a:solidFill>
                  <a:schemeClr val="accent1"/>
                </a:solidFill>
              </a:rPr>
              <a:t>1880 году</a:t>
            </a:r>
            <a:r>
              <a:rPr lang="ru-RU" sz="2000" dirty="0"/>
              <a:t>, будучи студентом первого курса, Чехов поместил в журнале </a:t>
            </a:r>
            <a:r>
              <a:rPr lang="ru-RU" sz="2000" b="1" dirty="0">
                <a:solidFill>
                  <a:schemeClr val="accent1"/>
                </a:solidFill>
              </a:rPr>
              <a:t>«Стрекоза» </a:t>
            </a:r>
            <a:r>
              <a:rPr lang="ru-RU" sz="2000" dirty="0"/>
              <a:t>рассказ </a:t>
            </a:r>
            <a:r>
              <a:rPr lang="ru-RU" sz="2000" b="1" dirty="0">
                <a:solidFill>
                  <a:schemeClr val="accent1"/>
                </a:solidFill>
              </a:rPr>
              <a:t>«Письмо к учёному соседу» </a:t>
            </a:r>
            <a:r>
              <a:rPr lang="ru-RU" sz="2000" dirty="0"/>
              <a:t>и юмореску </a:t>
            </a:r>
            <a:r>
              <a:rPr lang="ru-RU" sz="2000" b="1" dirty="0">
                <a:solidFill>
                  <a:schemeClr val="accent1"/>
                </a:solidFill>
              </a:rPr>
              <a:t>«Что чаще всего встречается в романах, повестях и т. п.».</a:t>
            </a:r>
            <a:r>
              <a:rPr lang="ru-RU" sz="2000" dirty="0"/>
              <a:t> Это был его дебют в печати. В последующие годы Чехов писал рассказы, фельетоны, юморески — «мелочишки» под псевдонимами </a:t>
            </a:r>
            <a:r>
              <a:rPr lang="ru-RU" sz="2000" b="1" dirty="0">
                <a:solidFill>
                  <a:schemeClr val="accent1"/>
                </a:solidFill>
              </a:rPr>
              <a:t>«Антоша </a:t>
            </a:r>
            <a:r>
              <a:rPr lang="ru-RU" sz="2000" b="1" dirty="0" err="1">
                <a:solidFill>
                  <a:schemeClr val="accent1"/>
                </a:solidFill>
              </a:rPr>
              <a:t>Чехонте</a:t>
            </a:r>
            <a:r>
              <a:rPr lang="ru-RU" sz="2000" b="1" dirty="0">
                <a:solidFill>
                  <a:schemeClr val="accent1"/>
                </a:solidFill>
              </a:rPr>
              <a:t>»</a:t>
            </a:r>
            <a:r>
              <a:rPr lang="ru-RU" sz="2000" dirty="0"/>
              <a:t> и </a:t>
            </a:r>
            <a:r>
              <a:rPr lang="ru-RU" sz="2000" b="1" dirty="0">
                <a:solidFill>
                  <a:schemeClr val="accent1"/>
                </a:solidFill>
              </a:rPr>
              <a:t>«Человек без селезёнки» </a:t>
            </a:r>
            <a:r>
              <a:rPr lang="ru-RU" sz="2000" dirty="0"/>
              <a:t>или их вариантами, или совсем без подписи, в изданиях «малой прессы», преимущественно </a:t>
            </a:r>
            <a:r>
              <a:rPr lang="ru-RU" sz="2000" dirty="0" smtClean="0"/>
              <a:t>юмористических.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770129"/>
            <a:ext cx="6849405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 </a:t>
            </a:r>
            <a:r>
              <a:rPr lang="ru-RU" sz="2000" b="1" dirty="0">
                <a:solidFill>
                  <a:schemeClr val="accent1"/>
                </a:solidFill>
              </a:rPr>
              <a:t>1882 году </a:t>
            </a:r>
            <a:r>
              <a:rPr lang="ru-RU" sz="2000" dirty="0"/>
              <a:t>Чехов подготовил первый сборник рассказов </a:t>
            </a:r>
            <a:r>
              <a:rPr lang="ru-RU" sz="2000" b="1" dirty="0">
                <a:solidFill>
                  <a:schemeClr val="accent1"/>
                </a:solidFill>
              </a:rPr>
              <a:t>«Шалость», </a:t>
            </a:r>
            <a:r>
              <a:rPr lang="ru-RU" sz="2000" dirty="0"/>
              <a:t>но он не вышел, возможно, из-за цензурных трудностей. В </a:t>
            </a:r>
            <a:r>
              <a:rPr lang="ru-RU" sz="2000" b="1" dirty="0">
                <a:solidFill>
                  <a:schemeClr val="accent1"/>
                </a:solidFill>
              </a:rPr>
              <a:t>1884 году </a:t>
            </a:r>
            <a:r>
              <a:rPr lang="ru-RU" sz="2000" dirty="0"/>
              <a:t>вышел сборник его рассказов — </a:t>
            </a:r>
            <a:r>
              <a:rPr lang="ru-RU" sz="2000" b="1" dirty="0">
                <a:solidFill>
                  <a:schemeClr val="accent1"/>
                </a:solidFill>
              </a:rPr>
              <a:t>«Сказки Мельпомены» </a:t>
            </a:r>
            <a:r>
              <a:rPr lang="ru-RU" sz="2000" dirty="0"/>
              <a:t>(за подписью </a:t>
            </a:r>
            <a:r>
              <a:rPr lang="ru-RU" sz="2000" b="1" dirty="0">
                <a:solidFill>
                  <a:schemeClr val="accent1"/>
                </a:solidFill>
              </a:rPr>
              <a:t>«А. </a:t>
            </a:r>
            <a:r>
              <a:rPr lang="ru-RU" sz="2000" b="1" dirty="0" err="1">
                <a:solidFill>
                  <a:schemeClr val="accent1"/>
                </a:solidFill>
              </a:rPr>
              <a:t>Чехонте</a:t>
            </a:r>
            <a:r>
              <a:rPr lang="ru-RU" sz="2000" b="1" dirty="0">
                <a:solidFill>
                  <a:schemeClr val="accent1"/>
                </a:solidFill>
              </a:rPr>
              <a:t>»). 1885—86 годы </a:t>
            </a:r>
            <a:r>
              <a:rPr lang="ru-RU" sz="2000" dirty="0"/>
              <a:t>— период расцвета Чехова как «беллетриста-миниатюриста» — автора коротких, в основном юмористических рассказов.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436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0"/>
            <a:ext cx="4248472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 </a:t>
            </a:r>
            <a:r>
              <a:rPr lang="ru-RU" sz="2000" b="1" dirty="0">
                <a:solidFill>
                  <a:schemeClr val="accent1"/>
                </a:solidFill>
              </a:rPr>
              <a:t>1887 года </a:t>
            </a:r>
            <a:r>
              <a:rPr lang="ru-RU" sz="2000" dirty="0"/>
              <a:t>он всё меньше сотрудничал с юмористическими журналами; было прервано сотрудничество с </a:t>
            </a:r>
            <a:r>
              <a:rPr lang="ru-RU" sz="2000" b="1" dirty="0">
                <a:solidFill>
                  <a:schemeClr val="accent1"/>
                </a:solidFill>
              </a:rPr>
              <a:t>«Будильником». </a:t>
            </a:r>
            <a:r>
              <a:rPr lang="ru-RU" sz="2000" dirty="0"/>
              <a:t>Его рассказы становились всё длиннее и серьёзнее. О важных изменениях, происходивших тогда с Чеховым, говорит ещё и появившееся желание путешествовать. В том же, </a:t>
            </a:r>
            <a:r>
              <a:rPr lang="ru-RU" sz="2000" b="1" dirty="0">
                <a:solidFill>
                  <a:schemeClr val="accent1"/>
                </a:solidFill>
              </a:rPr>
              <a:t>1887 году </a:t>
            </a:r>
            <a:r>
              <a:rPr lang="ru-RU" sz="2000" dirty="0"/>
              <a:t>он отправился в путешествие на юг, в родные </a:t>
            </a:r>
            <a:r>
              <a:rPr lang="ru-RU" sz="2000" dirty="0" smtClean="0"/>
              <a:t>места. </a:t>
            </a:r>
            <a:r>
              <a:rPr lang="ru-RU" sz="2000" dirty="0"/>
              <a:t>Поездка на юг оживила воспоминания Чехова о проведённой там молодости и дала ему материал для </a:t>
            </a:r>
            <a:r>
              <a:rPr lang="ru-RU" sz="2000" dirty="0">
                <a:solidFill>
                  <a:schemeClr val="accent1"/>
                </a:solidFill>
              </a:rPr>
              <a:t>«Степи», </a:t>
            </a:r>
            <a:r>
              <a:rPr lang="ru-RU" sz="2000" dirty="0"/>
              <a:t>первого его произведения в толстом журнале — </a:t>
            </a:r>
            <a:r>
              <a:rPr lang="ru-RU" sz="2000" b="1" dirty="0">
                <a:solidFill>
                  <a:schemeClr val="accent1"/>
                </a:solidFill>
              </a:rPr>
              <a:t>«Северный вестник». </a:t>
            </a:r>
            <a:r>
              <a:rPr lang="ru-RU" sz="2000" dirty="0"/>
              <a:t>Дебют в таком журнале привлёк большое внимание критики, гораздо большее, чем к какому-либо предыдущему произведению Чехова.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6708"/>
            <a:ext cx="4041840" cy="536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419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15458"/>
            <a:ext cx="3672408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Но несмотря на собственное недовольство Чехова собой, его </a:t>
            </a:r>
            <a:r>
              <a:rPr lang="ru-RU" sz="2000" dirty="0">
                <a:solidFill>
                  <a:schemeClr val="tx1"/>
                </a:solidFill>
              </a:rPr>
              <a:t>слава росла. После выхода </a:t>
            </a:r>
            <a:r>
              <a:rPr lang="ru-RU" sz="2000" b="1" dirty="0">
                <a:solidFill>
                  <a:schemeClr val="accent1"/>
                </a:solidFill>
              </a:rPr>
              <a:t>«Степи» </a:t>
            </a:r>
            <a:r>
              <a:rPr lang="ru-RU" sz="2000" dirty="0"/>
              <a:t>и </a:t>
            </a:r>
            <a:r>
              <a:rPr lang="ru-RU" sz="2000" b="1" dirty="0">
                <a:solidFill>
                  <a:schemeClr val="accent1"/>
                </a:solidFill>
              </a:rPr>
              <a:t>«Скучной истории» </a:t>
            </a:r>
            <a:r>
              <a:rPr lang="ru-RU" sz="2000" dirty="0"/>
              <a:t>внимание критики и читателей было приковано к каждому его новому произведению. 7(19) октября </a:t>
            </a:r>
            <a:r>
              <a:rPr lang="ru-RU" sz="2000" b="1" dirty="0">
                <a:solidFill>
                  <a:schemeClr val="accent1"/>
                </a:solidFill>
              </a:rPr>
              <a:t>1888 года </a:t>
            </a:r>
            <a:r>
              <a:rPr lang="ru-RU" sz="2000" dirty="0"/>
              <a:t>он получает половинную Пушкинскую премию Академии наук за вышедший в предыдущем, </a:t>
            </a:r>
            <a:r>
              <a:rPr lang="ru-RU" sz="2000" b="1" dirty="0">
                <a:solidFill>
                  <a:schemeClr val="accent1"/>
                </a:solidFill>
              </a:rPr>
              <a:t>1887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1"/>
                </a:solidFill>
              </a:rPr>
              <a:t>году, </a:t>
            </a:r>
            <a:r>
              <a:rPr lang="ru-RU" sz="2000" dirty="0"/>
              <a:t>третий сборник — </a:t>
            </a:r>
            <a:r>
              <a:rPr lang="ru-RU" sz="2000" b="1" dirty="0">
                <a:solidFill>
                  <a:schemeClr val="accent1"/>
                </a:solidFill>
              </a:rPr>
              <a:t>«В сумерках».</a:t>
            </a:r>
            <a:r>
              <a:rPr lang="ru-RU" sz="2000" dirty="0"/>
              <a:t> В соответствующем постановлении академической комиссии было написано, чт</a:t>
            </a:r>
            <a:r>
              <a:rPr lang="ru-RU" dirty="0"/>
              <a:t>о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761" y="476672"/>
            <a:ext cx="4743356" cy="331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10218" y="4226869"/>
            <a:ext cx="45720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«рассказы </a:t>
            </a:r>
            <a:r>
              <a:rPr lang="ru-RU" sz="2000" b="1" i="1" dirty="0" smtClean="0">
                <a:solidFill>
                  <a:schemeClr val="accent1"/>
                </a:solidFill>
              </a:rPr>
              <a:t>Чехова</a:t>
            </a:r>
            <a:r>
              <a:rPr lang="ru-RU" sz="2000" b="1" i="1" dirty="0">
                <a:solidFill>
                  <a:schemeClr val="accent1"/>
                </a:solidFill>
              </a:rPr>
              <a:t>, хотя и не вполне удовлетворяют требованиям высшей художественной критики, представляют однако же выдающееся явление в нашей современной беллетристической литературе»</a:t>
            </a:r>
            <a:r>
              <a:rPr lang="ru-RU" sz="20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3854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404664"/>
            <a:ext cx="2000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Сахалин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628800"/>
            <a:ext cx="5256584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Путь через Сибирь занял несколько месяцев, за которые Чехов написал девять очерков, объединённых под общим названием </a:t>
            </a:r>
            <a:r>
              <a:rPr lang="ru-RU" sz="2000" b="1" dirty="0">
                <a:solidFill>
                  <a:schemeClr val="accent1"/>
                </a:solidFill>
              </a:rPr>
              <a:t>«Из Сибири».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000" dirty="0"/>
              <a:t>Сахалин Чехов прибыл 11 </a:t>
            </a:r>
            <a:r>
              <a:rPr lang="ru-RU" sz="2000" dirty="0" smtClean="0"/>
              <a:t>июля</a:t>
            </a:r>
            <a:r>
              <a:rPr lang="ru-RU" sz="2000" dirty="0"/>
              <a:t>. </a:t>
            </a:r>
            <a:r>
              <a:rPr lang="ru-RU" sz="2000" dirty="0" smtClean="0"/>
              <a:t>За всё время пребывания Чехов </a:t>
            </a:r>
            <a:r>
              <a:rPr lang="ru-RU" sz="2000" dirty="0"/>
              <a:t>общался с людьми, узнавал истории их жизней, причины ссылки и набирал богатый материал для своих заметок. </a:t>
            </a:r>
            <a:r>
              <a:rPr lang="ru-RU" sz="2000" dirty="0" smtClean="0"/>
              <a:t>Провел настоящую </a:t>
            </a:r>
            <a:r>
              <a:rPr lang="ru-RU" sz="2000" dirty="0"/>
              <a:t>перепись населения Сахалина, собрав несколько тысяч карточек о жителях острова. 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следующие 5 лет Чехов писал книгу </a:t>
            </a:r>
            <a:r>
              <a:rPr lang="ru-RU" sz="2000" b="1" dirty="0">
                <a:solidFill>
                  <a:schemeClr val="accent1"/>
                </a:solidFill>
              </a:rPr>
              <a:t>«Остров Сахалин». </a:t>
            </a:r>
          </a:p>
        </p:txBody>
      </p:sp>
    </p:spTree>
    <p:extLst>
      <p:ext uri="{BB962C8B-B14F-4D97-AF65-F5344CB8AC3E}">
        <p14:creationId xmlns:p14="http://schemas.microsoft.com/office/powerpoint/2010/main" xmlns="" val="189138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576</TotalTime>
  <Words>1147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Николаевич Островский</dc:title>
  <dc:creator>Admin</dc:creator>
  <cp:lastModifiedBy>Света</cp:lastModifiedBy>
  <cp:revision>54</cp:revision>
  <dcterms:created xsi:type="dcterms:W3CDTF">2011-09-12T06:00:08Z</dcterms:created>
  <dcterms:modified xsi:type="dcterms:W3CDTF">2012-05-17T11:40:16Z</dcterms:modified>
  <cp:contentStatus/>
</cp:coreProperties>
</file>