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136/554553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28794" y="1142985"/>
            <a:ext cx="6529406" cy="2457466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Александр Николаевич Радищев.</a:t>
            </a:r>
            <a:b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857356" y="2857496"/>
            <a:ext cx="6929486" cy="178595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Русский </a:t>
            </a:r>
            <a:r>
              <a:rPr lang="ru-RU" b="1" i="1" dirty="0" smtClean="0">
                <a:solidFill>
                  <a:schemeClr val="tx1"/>
                </a:solidFill>
              </a:rPr>
              <a:t>писатель, философ, </a:t>
            </a:r>
            <a:r>
              <a:rPr lang="ru-RU" b="1" i="1" dirty="0" smtClean="0">
                <a:solidFill>
                  <a:schemeClr val="tx1"/>
                </a:solidFill>
              </a:rPr>
              <a:t>поэт.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3571876"/>
            <a:ext cx="614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Очерк жизни и творчества.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136/554553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480" y="285728"/>
            <a:ext cx="7143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1796 Павел I 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разрешил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Радищеву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 поселиться на родине в Немцове под строжайшим полицейским надзором. Полную свободу он получил в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марте 1801 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при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Александре I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.</a:t>
            </a:r>
            <a:endParaRPr lang="ru-RU" sz="2000" dirty="0" smtClean="0"/>
          </a:p>
          <a:p>
            <a:pPr algn="ctr" eaLnBrk="0" hangingPunct="0"/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Привлеченный в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Комиссию по составлению свода законов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, он занимался разработкой проектов законодательных реформ. Законодательные сочинения Радищева включали требование уничтожения крепостного права и сословных привилегий, произвола властей. Председатель Комиссии граф </a:t>
            </a:r>
            <a:r>
              <a:rPr lang="ru-RU" sz="2000" dirty="0" err="1" smtClean="0">
                <a:latin typeface="Calibri" pitchFamily="34" charset="0"/>
                <a:cs typeface="Times New Roman" pitchFamily="18" charset="0"/>
              </a:rPr>
              <a:t>П.Завадовский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 пригрозил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Радищеву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 новой ссылкой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в Сибирь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. Доведенный до отчаяния,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Радищев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 12 сентября (24 н.с.) 1802 кончил жизнь самоубийством, приняв яд.</a:t>
            </a:r>
            <a:endParaRPr lang="ru-RU" sz="20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4680" y="3643314"/>
            <a:ext cx="2119320" cy="264318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136/554553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1429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857356" y="2857497"/>
            <a:ext cx="364333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+mj-lt"/>
                <a:cs typeface="Times New Roman" pitchFamily="18" charset="0"/>
              </a:rPr>
              <a:t>Памятник кандалам Радищева Усть-Илимск, Иркутская </a:t>
            </a:r>
            <a:r>
              <a:rPr lang="ru-RU" sz="2000" b="1" i="1" dirty="0" smtClean="0">
                <a:latin typeface="+mj-lt"/>
                <a:cs typeface="Times New Roman" pitchFamily="18" charset="0"/>
              </a:rPr>
              <a:t>область.</a:t>
            </a:r>
            <a:endParaRPr lang="ru-RU" sz="2000" b="1" i="1" dirty="0">
              <a:latin typeface="+mj-lt"/>
              <a:cs typeface="Times New Roman" pitchFamily="18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14290"/>
            <a:ext cx="2324103" cy="267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Содержимое 8"/>
          <p:cNvSpPr>
            <a:spLocks noGrp="1"/>
          </p:cNvSpPr>
          <p:nvPr>
            <p:ph idx="4294967295"/>
          </p:nvPr>
        </p:nvSpPr>
        <p:spPr>
          <a:xfrm>
            <a:off x="5957888" y="2857500"/>
            <a:ext cx="3043268" cy="10001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200" b="1" i="1" dirty="0" smtClean="0"/>
              <a:t>Памятник Радищеву в Саратове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86050" y="4000504"/>
            <a:ext cx="1809746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714876" y="5286388"/>
            <a:ext cx="335758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Бюст Радищева у входа в Саратовский художественный музей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136/554553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0"/>
            <a:ext cx="335755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785918" y="1714488"/>
            <a:ext cx="45005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20 </a:t>
            </a:r>
            <a:r>
              <a:rPr lang="ru-RU" sz="2800" b="1" i="1" dirty="0" smtClean="0"/>
              <a:t>[31] августа 1749 года,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село Верхнее </a:t>
            </a:r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</a:rPr>
              <a:t>Облязово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 Саратовской губернии </a:t>
            </a:r>
            <a:r>
              <a:rPr lang="ru-RU" sz="2800" b="1" i="1" dirty="0" smtClean="0"/>
              <a:t>— 12 [24] сентября 1802 года,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Санкт-Петербург</a:t>
            </a:r>
            <a:r>
              <a:rPr lang="ru-RU" sz="2800" b="1" i="1" dirty="0" smtClean="0"/>
              <a:t>. </a:t>
            </a:r>
            <a:endParaRPr lang="ru-RU" sz="2800" b="1" i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Годы жизни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136/554553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857232"/>
            <a:ext cx="3286116" cy="414338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Образование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571604" y="1600200"/>
            <a:ext cx="4357718" cy="452596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Образование получил поначалу вполне обычное по тем временам: нянька, дядька, француз-гувернёр.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1762 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Радищев с помощью своего влиятельного дяди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М.Ф.Аргамакова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поступил в Пажеский корпус в Москве.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136/554553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785794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</a:rPr>
              <a:t>В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1766 г</a:t>
            </a:r>
            <a:r>
              <a:rPr lang="ru-RU" sz="2400" dirty="0" smtClean="0">
                <a:latin typeface="Times New Roman" pitchFamily="18" charset="0"/>
              </a:rPr>
              <a:t>. Екатерина II распорядилась отправить группу из 6 человек в Лейпциг для изучения права, в этой группе оказался А.Н.Радищев. В течение  почти 5 лет Радищев слушал лекции в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Лейпцигском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университете.</a:t>
            </a:r>
            <a:endParaRPr lang="ru-RU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08" y="3143248"/>
            <a:ext cx="2428892" cy="316704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136/554553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357166"/>
            <a:ext cx="70723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</a:rPr>
              <a:t>В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1771 г., </a:t>
            </a:r>
            <a:r>
              <a:rPr lang="ru-RU" sz="2400" dirty="0" smtClean="0">
                <a:latin typeface="Times New Roman" pitchFamily="18" charset="0"/>
              </a:rPr>
              <a:t>вернувшись из-за границы, Радищев занял должность протоколиста в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Сенате</a:t>
            </a:r>
            <a:r>
              <a:rPr lang="ru-RU" sz="2400" dirty="0" smtClean="0">
                <a:latin typeface="Times New Roman" pitchFamily="18" charset="0"/>
              </a:rPr>
              <a:t>. Его работа состояла в составлении протоколов по судебным делам, слушавшимся в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Сенате</a:t>
            </a:r>
            <a:r>
              <a:rPr lang="ru-RU" sz="2400" dirty="0" smtClean="0">
                <a:latin typeface="Times New Roman" pitchFamily="18" charset="0"/>
              </a:rPr>
              <a:t>, в основном это крестьянские бунты и волнения, стычки барина и крестьян, жалобы крестьян, случаи помещичьего произвола. Должность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сенатского протоколиста</a:t>
            </a:r>
            <a:r>
              <a:rPr lang="ru-RU" sz="2400" dirty="0" smtClean="0">
                <a:latin typeface="Times New Roman" pitchFamily="18" charset="0"/>
              </a:rPr>
              <a:t>, вероятно, не устраивала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Радищева</a:t>
            </a:r>
            <a:r>
              <a:rPr lang="ru-RU" sz="2400" dirty="0" smtClean="0">
                <a:latin typeface="Times New Roman" pitchFamily="18" charset="0"/>
              </a:rPr>
              <a:t>, и при первой возможности он перешёл на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военную службу</a:t>
            </a:r>
            <a:r>
              <a:rPr lang="ru-RU" sz="2400" dirty="0" smtClean="0">
                <a:latin typeface="Times New Roman" pitchFamily="18" charset="0"/>
              </a:rPr>
              <a:t>, а вскоре и совсем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в отставку</a:t>
            </a:r>
            <a:r>
              <a:rPr lang="ru-RU" sz="2400" dirty="0" smtClean="0">
                <a:latin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3571876"/>
            <a:ext cx="2714612" cy="314324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136/554553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14290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</a:rPr>
              <a:t>В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1777 году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Радищев поступил в Коммерц-коллегию</a:t>
            </a:r>
            <a:endParaRPr lang="en-US" sz="2400" dirty="0" smtClean="0">
              <a:latin typeface="Book Antiqua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</a:rPr>
              <a:t>В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1780-е годы </a:t>
            </a:r>
            <a:r>
              <a:rPr lang="ru-RU" sz="2400" dirty="0" smtClean="0">
                <a:latin typeface="Times New Roman" pitchFamily="18" charset="0"/>
              </a:rPr>
              <a:t>он поддерживал бурно развернувшуюся деятельность русских просветителей: Новикова, </a:t>
            </a:r>
            <a:r>
              <a:rPr lang="ru-RU" sz="2400" dirty="0" smtClean="0">
                <a:latin typeface="Times New Roman" pitchFamily="18" charset="0"/>
              </a:rPr>
              <a:t>Фонвизина</a:t>
            </a:r>
            <a:r>
              <a:rPr lang="ru-RU" sz="2400" dirty="0" smtClean="0">
                <a:latin typeface="Times New Roman" pitchFamily="18" charset="0"/>
              </a:rPr>
              <a:t>.</a:t>
            </a:r>
            <a:endParaRPr lang="ru-RU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0"/>
            <a:ext cx="2095500" cy="26289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357950" y="2143116"/>
            <a:ext cx="264320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err="1" smtClean="0"/>
              <a:t>Никола́й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Ива́нович</a:t>
            </a:r>
            <a:r>
              <a:rPr lang="ru-RU" b="1" i="1" dirty="0" smtClean="0"/>
              <a:t> </a:t>
            </a:r>
            <a:r>
              <a:rPr lang="ru-RU" b="1" i="1" dirty="0" err="1" smtClean="0"/>
              <a:t>Нóвиков</a:t>
            </a:r>
            <a:r>
              <a:rPr lang="ru-RU" b="1" i="1" dirty="0" smtClean="0"/>
              <a:t> (</a:t>
            </a:r>
            <a:r>
              <a:rPr lang="ru-RU" b="1" i="1" dirty="0" err="1" smtClean="0"/>
              <a:t>Новико́в</a:t>
            </a:r>
            <a:r>
              <a:rPr lang="ru-RU" b="1" i="1" dirty="0" smtClean="0"/>
              <a:t>) (1744—1818) — русский журналист, издатель и общественный </a:t>
            </a:r>
            <a:r>
              <a:rPr lang="ru-RU" b="1" i="1" dirty="0" smtClean="0"/>
              <a:t>деятель.</a:t>
            </a:r>
            <a:endParaRPr lang="ru-RU" b="1" i="1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2714620"/>
            <a:ext cx="2428892" cy="335758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628" y="4429132"/>
            <a:ext cx="314327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Денис </a:t>
            </a:r>
            <a:r>
              <a:rPr lang="ru-RU" b="1" i="1" dirty="0" smtClean="0"/>
              <a:t>Иванович Фонвизин (1745 – 1772) - знаменитый писатель екатерининской эпохи, создатель русской бытовой </a:t>
            </a:r>
            <a:r>
              <a:rPr lang="ru-RU" b="1" i="1" dirty="0" smtClean="0"/>
              <a:t>комедии.</a:t>
            </a:r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136/554553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500042"/>
            <a:ext cx="38576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Радищев активно занимался литературным трудом. Написал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"Слово о Ломоносове", "Письмо к другу...", закончил оду "Вольность".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0892" y="214290"/>
            <a:ext cx="19050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2071678"/>
            <a:ext cx="19050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500438"/>
            <a:ext cx="1928826" cy="290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136/554553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500042"/>
            <a:ext cx="49292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С середины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1780-х</a:t>
            </a:r>
            <a:r>
              <a:rPr lang="ru-RU" sz="2400" dirty="0" smtClean="0"/>
              <a:t> приступил к работе над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"Путешествием из Петербурга в Москву", </a:t>
            </a:r>
            <a:r>
              <a:rPr lang="ru-RU" sz="2400" dirty="0" smtClean="0"/>
              <a:t>которое в 1790 было напечатано в количестве 650 экземпляров. После известных слов Екатерины II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("он бунтовщик, хуже Пугачева")</a:t>
            </a:r>
            <a:r>
              <a:rPr lang="ru-RU" sz="2400" dirty="0" smtClean="0"/>
              <a:t> книга была конфискована, Радищев арестован и заключен в Петропавловскую крепость. Смертную казнь Екатерина II заменила 10 годами ссылки в сибирский острог </a:t>
            </a:r>
            <a:r>
              <a:rPr lang="ru-RU" sz="2400" dirty="0" err="1" smtClean="0"/>
              <a:t>Илимск</a:t>
            </a:r>
            <a:r>
              <a:rPr lang="ru-RU" sz="2400" dirty="0" smtClean="0"/>
              <a:t>.</a:t>
            </a:r>
            <a:endParaRPr lang="ru-RU" sz="2400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85728"/>
            <a:ext cx="19050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3429000"/>
            <a:ext cx="185738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136/554553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214290"/>
            <a:ext cx="48577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</a:rPr>
              <a:t>Находясь в ссылке, Радищев изучал по поручению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графа А. Воронцова </a:t>
            </a:r>
            <a:r>
              <a:rPr lang="ru-RU" sz="2000" dirty="0" smtClean="0">
                <a:latin typeface="Times New Roman" pitchFamily="18" charset="0"/>
              </a:rPr>
              <a:t>сибирские промыслы, экономику края, быт крестьян. В письмах к нему он делился мыслями об организации экспедиции по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Северному морскому </a:t>
            </a:r>
            <a:r>
              <a:rPr lang="ru-RU" sz="2000" dirty="0" smtClean="0">
                <a:latin typeface="Times New Roman" pitchFamily="18" charset="0"/>
              </a:rPr>
              <a:t>пути. В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Илимске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</a:rPr>
              <a:t>написал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"Письмо о китайском торге" </a:t>
            </a:r>
            <a:r>
              <a:rPr lang="ru-RU" sz="2000" dirty="0" smtClean="0">
                <a:latin typeface="Times New Roman" pitchFamily="18" charset="0"/>
              </a:rPr>
              <a:t>(1792), философский труд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"О человеке, о его смертности и бессмертии" </a:t>
            </a:r>
            <a:r>
              <a:rPr lang="ru-RU" sz="2000" dirty="0" smtClean="0">
                <a:latin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</a:rPr>
              <a:t>1792),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"Сокращенное повествование о приобретении Сибири" </a:t>
            </a:r>
            <a:r>
              <a:rPr lang="ru-RU" sz="2000" dirty="0" smtClean="0">
                <a:latin typeface="Times New Roman" pitchFamily="18" charset="0"/>
              </a:rPr>
              <a:t>(1791 — 96),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"Описание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Тобольского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наместничества" </a:t>
            </a:r>
            <a:r>
              <a:rPr lang="ru-RU" sz="2000" dirty="0" smtClean="0">
                <a:latin typeface="Times New Roman" pitchFamily="18" charset="0"/>
              </a:rPr>
              <a:t>и др.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4286256"/>
            <a:ext cx="3643338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Граф </a:t>
            </a:r>
            <a:r>
              <a:rPr lang="ru-RU" b="1" i="1" dirty="0" err="1" smtClean="0"/>
              <a:t>Артемий</a:t>
            </a:r>
            <a:r>
              <a:rPr lang="ru-RU" b="1" i="1" dirty="0" smtClean="0"/>
              <a:t> Иванович Воронцов (</a:t>
            </a:r>
            <a:r>
              <a:rPr lang="ru-RU" b="1" i="1" dirty="0" smtClean="0"/>
              <a:t>1748—1813) </a:t>
            </a:r>
            <a:r>
              <a:rPr lang="ru-RU" b="1" i="1" dirty="0" smtClean="0"/>
              <a:t>— государственный деятель Российской империи, сенатор, действительный тайный советник.</a:t>
            </a:r>
            <a:endParaRPr lang="ru-RU" b="1" i="1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8" y="1214422"/>
            <a:ext cx="2547932" cy="321471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541</Words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Александр Николаевич Радищев. </vt:lpstr>
      <vt:lpstr>Годы жизни</vt:lpstr>
      <vt:lpstr>Образование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Николаевич Радищев</dc:title>
  <dc:creator>Света</dc:creator>
  <cp:lastModifiedBy>Света</cp:lastModifiedBy>
  <cp:revision>9</cp:revision>
  <dcterms:created xsi:type="dcterms:W3CDTF">2012-09-23T06:23:22Z</dcterms:created>
  <dcterms:modified xsi:type="dcterms:W3CDTF">2012-09-23T08:06:53Z</dcterms:modified>
</cp:coreProperties>
</file>