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7" r:id="rId3"/>
    <p:sldId id="266" r:id="rId4"/>
    <p:sldId id="264" r:id="rId5"/>
    <p:sldId id="263" r:id="rId6"/>
    <p:sldId id="265" r:id="rId7"/>
    <p:sldId id="258" r:id="rId8"/>
    <p:sldId id="259" r:id="rId9"/>
    <p:sldId id="260" r:id="rId10"/>
    <p:sldId id="262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36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23.09.2012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23.09.2012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23.09.2012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pedsovet.su/_ld/136/554553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1785918" y="571481"/>
            <a:ext cx="3500462" cy="3028970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</a:rPr>
              <a:t>Александр Николаевич Радищев.</a:t>
            </a:r>
            <a:endParaRPr lang="ru-RU" b="1" i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714480" y="3886200"/>
            <a:ext cx="3786214" cy="1752600"/>
          </a:xfrm>
        </p:spPr>
        <p:txBody>
          <a:bodyPr/>
          <a:lstStyle/>
          <a:p>
            <a:r>
              <a:rPr lang="ru-RU" b="1" i="1" dirty="0" smtClean="0">
                <a:solidFill>
                  <a:schemeClr val="bg2">
                    <a:lumMod val="10000"/>
                  </a:schemeClr>
                </a:solidFill>
              </a:rPr>
              <a:t>«Путешествие из Петербурга в Москву».</a:t>
            </a:r>
            <a:endParaRPr lang="ru-RU" b="1" i="1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286380" y="0"/>
            <a:ext cx="3590925" cy="6643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pedsovet.su/_ld/136/554553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1785918" y="274638"/>
            <a:ext cx="7358082" cy="1143000"/>
          </a:xfrm>
        </p:spPr>
        <p:txBody>
          <a:bodyPr>
            <a:normAutofit fontScale="90000"/>
          </a:bodyPr>
          <a:lstStyle/>
          <a:p>
            <a:r>
              <a:rPr lang="ru-RU" b="1" i="1" dirty="0" smtClean="0"/>
              <a:t>Взгляды Радищева на человека и </a:t>
            </a:r>
            <a:r>
              <a:rPr lang="ru-RU" b="1" i="1" dirty="0" smtClean="0"/>
              <a:t>общество.</a:t>
            </a:r>
            <a:endParaRPr lang="ru-RU" b="1" i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1428736"/>
            <a:ext cx="4857784" cy="304698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Критикуя социальные пороки российской действительности, Радищев защищал идеал нормального «естественного» жизнеустройства, видя в царящей в обществе несправедливости в буквальном смысле социальное заболевание.</a:t>
            </a:r>
            <a:endParaRPr lang="ru-RU" sz="2400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1357298"/>
            <a:ext cx="4000528" cy="521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pedsovet.su/_ld/136/554553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443710" y="214290"/>
            <a:ext cx="22565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chemeClr val="tx1">
                  <a:shade val="95000"/>
                </a:schemeClr>
              </a:buClr>
              <a:defRPr/>
            </a:pPr>
            <a:endParaRPr lang="ru-RU" b="1" i="1" dirty="0">
              <a:solidFill>
                <a:srgbClr val="00B05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57588" y="3164681"/>
            <a:ext cx="5286412" cy="369331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548640" indent="-411480">
              <a:buClr>
                <a:schemeClr val="tx1">
                  <a:shade val="95000"/>
                </a:schemeClr>
              </a:buClr>
              <a:defRPr/>
            </a:pPr>
            <a:endParaRPr lang="ru-RU" dirty="0" smtClean="0">
              <a:solidFill>
                <a:srgbClr val="002060"/>
              </a:solidFill>
            </a:endParaRPr>
          </a:p>
          <a:p>
            <a:pPr algn="ctr">
              <a:buClr>
                <a:schemeClr val="tx1">
                  <a:shade val="95000"/>
                </a:schemeClr>
              </a:buClr>
              <a:defRPr/>
            </a:pPr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</a:rPr>
              <a:t>Жанр </a:t>
            </a:r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</a:rPr>
              <a:t>путешествия.</a:t>
            </a:r>
            <a:endParaRPr lang="ru-RU" sz="2400" b="1" i="1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548640" indent="-411480" algn="ctr">
              <a:buClr>
                <a:schemeClr val="tx1">
                  <a:shade val="95000"/>
                </a:schemeClr>
              </a:buClr>
              <a:defRPr/>
            </a:pPr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</a:rPr>
              <a:t>Путешествие</a:t>
            </a:r>
            <a:r>
              <a:rPr lang="ru-RU" sz="2400" dirty="0" smtClean="0"/>
              <a:t> </a:t>
            </a:r>
            <a:r>
              <a:rPr lang="ru-RU" sz="2400" dirty="0" smtClean="0"/>
              <a:t>– литературный жанр, в основе которого описание странствий героя. Это могут быть сведения об увиденных путешественником странах, народах в форме путевых дневников, заметок, очерков и так далее.</a:t>
            </a:r>
            <a:endParaRPr lang="ru-RU" sz="2400" dirty="0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1928794" y="142852"/>
            <a:ext cx="6357982" cy="304698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</a:rPr>
              <a:t>Сентиментализм</a:t>
            </a:r>
            <a:r>
              <a:rPr lang="ru-RU" sz="2400" dirty="0" smtClean="0"/>
              <a:t> -  литературное </a:t>
            </a:r>
            <a:r>
              <a:rPr lang="ru-RU" sz="2400" dirty="0" smtClean="0"/>
              <a:t>направление конца 18 и начала 19 века, пришедшее на смену классицизму и характерное особенным вниманием к индивидуальному душевному миру человека и стремлением к изображению переживаний героев в условиях обыденной, но идеализируемой </a:t>
            </a:r>
            <a:r>
              <a:rPr lang="ru-RU" sz="2400" dirty="0" smtClean="0"/>
              <a:t>жизни.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pedsovet.su/_ld/136/554553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857356" y="474345"/>
            <a:ext cx="7072362" cy="600164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Эпиграф к тексту:</a:t>
            </a:r>
          </a:p>
          <a:p>
            <a:pPr algn="ctr"/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</a:rPr>
              <a:t> "Чудище </a:t>
            </a:r>
            <a:r>
              <a:rPr lang="ru-RU" sz="2400" b="1" i="1" dirty="0" err="1" smtClean="0">
                <a:solidFill>
                  <a:schemeClr val="tx2">
                    <a:lumMod val="50000"/>
                  </a:schemeClr>
                </a:solidFill>
              </a:rPr>
              <a:t>обло</a:t>
            </a:r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</a:rPr>
              <a:t>, озорно, огромно,</a:t>
            </a:r>
          </a:p>
          <a:p>
            <a:pPr algn="ctr"/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2400" b="1" i="1" dirty="0" err="1" smtClean="0">
                <a:solidFill>
                  <a:schemeClr val="tx2">
                    <a:lumMod val="50000"/>
                  </a:schemeClr>
                </a:solidFill>
              </a:rPr>
              <a:t>стозевно</a:t>
            </a:r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</a:rPr>
              <a:t> и </a:t>
            </a:r>
            <a:r>
              <a:rPr lang="ru-RU" sz="2400" b="1" i="1" dirty="0" err="1" smtClean="0">
                <a:solidFill>
                  <a:schemeClr val="tx2">
                    <a:lumMod val="50000"/>
                  </a:schemeClr>
                </a:solidFill>
              </a:rPr>
              <a:t>лаяй</a:t>
            </a:r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</a:rPr>
              <a:t>".</a:t>
            </a:r>
          </a:p>
          <a:p>
            <a:pPr algn="ctr"/>
            <a:r>
              <a:rPr lang="ru-RU" sz="2400" dirty="0" smtClean="0"/>
              <a:t>("</a:t>
            </a:r>
            <a:r>
              <a:rPr lang="ru-RU" sz="2400" dirty="0" err="1" smtClean="0"/>
              <a:t>Тилемахида</a:t>
            </a:r>
            <a:r>
              <a:rPr lang="ru-RU" sz="2400" dirty="0" smtClean="0"/>
              <a:t>«, </a:t>
            </a:r>
            <a:r>
              <a:rPr lang="ru-RU" sz="2400" dirty="0" smtClean="0"/>
              <a:t>том II, кн. XVIII. стих 514</a:t>
            </a:r>
            <a:r>
              <a:rPr lang="ru-RU" sz="2400" dirty="0" smtClean="0"/>
              <a:t>.)</a:t>
            </a:r>
            <a:endParaRPr lang="ru-RU" sz="2400" dirty="0" smtClean="0"/>
          </a:p>
          <a:p>
            <a:pPr algn="ctr"/>
            <a:r>
              <a:rPr lang="ru-RU" sz="2400" dirty="0" smtClean="0"/>
              <a:t> (</a:t>
            </a:r>
            <a:r>
              <a:rPr lang="ru-RU" sz="2400" b="1" i="1" dirty="0" err="1" smtClean="0">
                <a:solidFill>
                  <a:schemeClr val="tx2">
                    <a:lumMod val="50000"/>
                  </a:schemeClr>
                </a:solidFill>
              </a:rPr>
              <a:t>Обло</a:t>
            </a:r>
            <a:r>
              <a:rPr lang="ru-RU" sz="2400" dirty="0" smtClean="0"/>
              <a:t>. - тучно; </a:t>
            </a:r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</a:rPr>
              <a:t>озорно </a:t>
            </a:r>
            <a:r>
              <a:rPr lang="ru-RU" sz="2400" dirty="0" smtClean="0"/>
              <a:t>- нагло, пакостливо; </a:t>
            </a:r>
            <a:r>
              <a:rPr lang="ru-RU" sz="2400" b="1" i="1" dirty="0" err="1" smtClean="0">
                <a:solidFill>
                  <a:schemeClr val="tx2">
                    <a:lumMod val="50000"/>
                  </a:schemeClr>
                </a:solidFill>
              </a:rPr>
              <a:t>лаяй</a:t>
            </a:r>
            <a:r>
              <a:rPr lang="ru-RU" sz="2400" dirty="0" smtClean="0"/>
              <a:t> </a:t>
            </a:r>
            <a:r>
              <a:rPr lang="ru-RU" sz="2400" dirty="0" smtClean="0"/>
              <a:t>– лающее). </a:t>
            </a:r>
            <a:r>
              <a:rPr lang="ru-RU" sz="2400" dirty="0" smtClean="0"/>
              <a:t>Эпиграф - слегка измененный стих поэмы В. К. Тредиаковского </a:t>
            </a:r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</a:rPr>
              <a:t>"</a:t>
            </a:r>
            <a:r>
              <a:rPr lang="ru-RU" sz="2400" b="1" i="1" dirty="0" err="1" smtClean="0">
                <a:solidFill>
                  <a:schemeClr val="tx2">
                    <a:lumMod val="50000"/>
                  </a:schemeClr>
                </a:solidFill>
              </a:rPr>
              <a:t>Тилемахида</a:t>
            </a:r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</a:rPr>
              <a:t>" </a:t>
            </a:r>
            <a:r>
              <a:rPr lang="ru-RU" sz="2400" dirty="0" smtClean="0"/>
              <a:t>(1766г.) У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Тредиаковского</a:t>
            </a:r>
            <a:r>
              <a:rPr lang="ru-RU" sz="2400" dirty="0" smtClean="0"/>
              <a:t> злым царям в аду показывают зеркало Истины, в котором они видят себя более страшными, чем самые страшные чудовища. Приводя эти слова,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Радищев</a:t>
            </a:r>
            <a:r>
              <a:rPr lang="ru-RU" sz="2400" dirty="0" smtClean="0"/>
              <a:t> бросает вызов деспотическому самодержавию</a:t>
            </a:r>
            <a:r>
              <a:rPr lang="ru-RU" sz="2400" dirty="0" smtClean="0"/>
              <a:t>.</a:t>
            </a:r>
            <a:endParaRPr lang="ru-RU" sz="2400" dirty="0" smtClean="0"/>
          </a:p>
          <a:p>
            <a:pPr algn="ctr"/>
            <a:r>
              <a:rPr lang="ru-RU" sz="2400" dirty="0" smtClean="0"/>
              <a:t> Книга начинается с посвящения товарищу Радищева, А. М. Кутузову, в котором автор пишет: </a:t>
            </a:r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</a:rPr>
              <a:t>«Я взглянул окрест меня — душа моя страданиями человеческими уязвлена стала».</a:t>
            </a:r>
            <a:endParaRPr lang="ru-RU" sz="2400" b="1" i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pedsovet.su/_ld/136/554553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57224" y="274638"/>
            <a:ext cx="7829576" cy="1143000"/>
          </a:xfrm>
        </p:spPr>
        <p:txBody>
          <a:bodyPr>
            <a:normAutofit fontScale="90000"/>
          </a:bodyPr>
          <a:lstStyle/>
          <a:p>
            <a:r>
              <a:rPr lang="ru-RU" b="1" i="1" dirty="0" smtClean="0"/>
              <a:t>Композиция произведения.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714348" y="1071546"/>
            <a:ext cx="8229600" cy="5054617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85000" lnSpcReduction="10000"/>
          </a:bodyPr>
          <a:lstStyle/>
          <a:p>
            <a:pPr algn="ctr">
              <a:buNone/>
            </a:pPr>
            <a:r>
              <a:rPr lang="ru-RU" dirty="0" smtClean="0"/>
              <a:t>Первая </a:t>
            </a:r>
            <a:r>
              <a:rPr lang="ru-RU" dirty="0" smtClean="0"/>
              <a:t>глава – </a:t>
            </a:r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</a:rPr>
              <a:t>«Выезд», </a:t>
            </a:r>
            <a:r>
              <a:rPr lang="ru-RU" dirty="0" smtClean="0"/>
              <a:t>остальные </a:t>
            </a:r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</a:rPr>
              <a:t>24 главы </a:t>
            </a:r>
            <a:r>
              <a:rPr lang="ru-RU" dirty="0" smtClean="0"/>
              <a:t>имеют топонимические названия реальных почтовых станций на тракте между двумя столицами: </a:t>
            </a:r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</a:rPr>
              <a:t>Петербургом</a:t>
            </a:r>
            <a:r>
              <a:rPr lang="ru-RU" dirty="0" smtClean="0"/>
              <a:t> и </a:t>
            </a:r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</a:rPr>
              <a:t>Москвой</a:t>
            </a:r>
            <a:r>
              <a:rPr lang="ru-RU" dirty="0" smtClean="0"/>
              <a:t>. Но книга Радищева - не </a:t>
            </a:r>
            <a:r>
              <a:rPr lang="ru-RU" dirty="0" smtClean="0"/>
              <a:t>дневник </a:t>
            </a:r>
            <a:r>
              <a:rPr lang="ru-RU" dirty="0" smtClean="0"/>
              <a:t>одного путешествия: она вобрала в себя весь опыт человека и писателя. В тексте </a:t>
            </a:r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</a:rPr>
              <a:t>«Путешествия…» </a:t>
            </a:r>
            <a:r>
              <a:rPr lang="ru-RU" dirty="0" smtClean="0"/>
              <a:t>соединены в одном повествовании </a:t>
            </a:r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</a:rPr>
              <a:t>«Слово о Ломоносове», </a:t>
            </a:r>
            <a:r>
              <a:rPr lang="ru-RU" dirty="0" smtClean="0"/>
              <a:t>ода </a:t>
            </a:r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</a:rPr>
              <a:t>«Вольность», </a:t>
            </a:r>
            <a:r>
              <a:rPr lang="ru-RU" dirty="0" smtClean="0"/>
              <a:t>вставные жанры: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«найденная рукопись», </a:t>
            </a:r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</a:rPr>
              <a:t>«разговор с прохожим», «найденное письмо», «сон». </a:t>
            </a:r>
            <a:r>
              <a:rPr lang="ru-RU" dirty="0" smtClean="0"/>
              <a:t>Реальное путешествие чувствительного героя одновременно оказывается </a:t>
            </a:r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</a:rPr>
              <a:t>аллегорией</a:t>
            </a:r>
            <a:r>
              <a:rPr lang="ru-RU" dirty="0" smtClean="0"/>
              <a:t> рассуждающего автора.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pedsovet.su/_ld/136/554553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2314575" y="274638"/>
            <a:ext cx="6829425" cy="1143000"/>
          </a:xfrm>
        </p:spPr>
        <p:txBody>
          <a:bodyPr>
            <a:normAutofit fontScale="90000"/>
          </a:bodyPr>
          <a:lstStyle/>
          <a:p>
            <a:r>
              <a:rPr lang="ru-RU" b="1" i="1" dirty="0" smtClean="0"/>
              <a:t>Герой — </a:t>
            </a:r>
            <a:r>
              <a:rPr lang="ru-RU" b="1" i="1" dirty="0" smtClean="0"/>
              <a:t>Путешественник.</a:t>
            </a:r>
            <a:endParaRPr lang="ru-RU" b="1" i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714480" y="1582341"/>
            <a:ext cx="6786610" cy="452431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Путешественник — дворянин, не имеющий крепостных крестьян, чиновник, имеющий отношение к </a:t>
            </a:r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</a:rPr>
              <a:t>«таможенной пристани» </a:t>
            </a:r>
            <a:r>
              <a:rPr lang="ru-RU" sz="2400" dirty="0" smtClean="0"/>
              <a:t>в Петербурге. Путешественник — прекрасно образованный человек, свободно упоминающий десятки имён писателей, художников, учёных. Он - знаток истории, юриспруденции, литературы, философии, военного дела, экономики, блестящий мыслитель, находящийся в курсе споров по самым острым и жгучим вопросам современности и высказывающий при этом самые прогрессивные идеи.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pedsovet.su/_ld/136/554553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 idx="4294967295"/>
          </p:nvPr>
        </p:nvSpPr>
        <p:spPr>
          <a:xfrm>
            <a:off x="1885950" y="274638"/>
            <a:ext cx="7258050" cy="1143000"/>
          </a:xfrm>
        </p:spPr>
        <p:txBody>
          <a:bodyPr>
            <a:normAutofit fontScale="90000"/>
          </a:bodyPr>
          <a:lstStyle/>
          <a:p>
            <a:r>
              <a:rPr lang="ru-RU" b="1" i="1" dirty="0" smtClean="0"/>
              <a:t>Черты сентиментализма в книге Радищева.</a:t>
            </a:r>
            <a:endParaRPr lang="ru-RU" b="1" i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785786" y="1643050"/>
            <a:ext cx="4572000" cy="230832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Для Радищева </a:t>
            </a:r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</a:rPr>
              <a:t>чувствительность</a:t>
            </a:r>
            <a:r>
              <a:rPr lang="ru-RU" sz="2400" dirty="0" smtClean="0"/>
              <a:t> – выше разума, одно из главных качеств свободной личности, причём и крестьяне у него умеют чувствовать.</a:t>
            </a:r>
            <a:endParaRPr lang="ru-RU" sz="2400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72132" y="1357298"/>
            <a:ext cx="3000396" cy="5500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pedsovet.su/_ld/136/554553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524000" y="0"/>
            <a:ext cx="7620000" cy="593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pedsovet.su/_ld/136/554553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072330" y="3571876"/>
            <a:ext cx="1905000" cy="306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57356" y="214290"/>
            <a:ext cx="5214974" cy="4357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643042" y="357166"/>
            <a:ext cx="5715000" cy="412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643042" y="357166"/>
            <a:ext cx="5715040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pedsovet.su/_ld/136/554553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85918" y="0"/>
            <a:ext cx="3714776" cy="4286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43570" y="0"/>
            <a:ext cx="3286116" cy="4286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451</Words>
  <PresentationFormat>Экран (4:3)</PresentationFormat>
  <Paragraphs>20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Александр Николаевич Радищев.</vt:lpstr>
      <vt:lpstr>Слайд 2</vt:lpstr>
      <vt:lpstr>Слайд 3</vt:lpstr>
      <vt:lpstr>Композиция произведения. </vt:lpstr>
      <vt:lpstr>Герой — Путешественник.</vt:lpstr>
      <vt:lpstr>Черты сентиментализма в книге Радищева.</vt:lpstr>
      <vt:lpstr>Слайд 7</vt:lpstr>
      <vt:lpstr>Слайд 8</vt:lpstr>
      <vt:lpstr>Слайд 9</vt:lpstr>
      <vt:lpstr>Взгляды Радищева на человека и общество.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Александр Николаевич Радищев.</dc:title>
  <dc:creator>Света</dc:creator>
  <cp:lastModifiedBy>Света</cp:lastModifiedBy>
  <cp:revision>3</cp:revision>
  <dcterms:created xsi:type="dcterms:W3CDTF">2012-09-23T08:02:45Z</dcterms:created>
  <dcterms:modified xsi:type="dcterms:W3CDTF">2012-09-23T08:26:28Z</dcterms:modified>
</cp:coreProperties>
</file>