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ilverage.ru/main.htm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571472" y="2857496"/>
            <a:ext cx="7215238" cy="742954"/>
          </a:xfrm>
        </p:spPr>
        <p:txBody>
          <a:bodyPr>
            <a:noAutofit/>
          </a:bodyPr>
          <a:lstStyle/>
          <a:p>
            <a:r>
              <a:rPr lang="ru-RU" b="1" i="1" dirty="0" smtClean="0">
                <a:latin typeface="Century Schoolbook" pitchFamily="18" charset="0"/>
              </a:rPr>
              <a:t>«Серебряный век» русской литературы. Поэзия.</a:t>
            </a:r>
            <a:endParaRPr lang="ru-RU" b="1" i="1" dirty="0">
              <a:latin typeface="Century Schoolbook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3643314"/>
            <a:ext cx="2286016" cy="321468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700841" y="0"/>
            <a:ext cx="2443159" cy="34290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928662" y="274638"/>
            <a:ext cx="7786742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Century Schoolbook" pitchFamily="18" charset="0"/>
              </a:rPr>
              <a:t>Вне литературных групп…</a:t>
            </a:r>
            <a:endParaRPr lang="ru-RU" b="1" i="1" dirty="0">
              <a:latin typeface="Century Schoolbook" pitchFamily="18" charset="0"/>
            </a:endParaRPr>
          </a:p>
        </p:txBody>
      </p:sp>
      <p:pic>
        <p:nvPicPr>
          <p:cNvPr id="7" name="Picture 9" descr="Пастерна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71538" y="1500174"/>
            <a:ext cx="2508255" cy="3071834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857356" y="4214819"/>
            <a:ext cx="2500330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Century Schoolbook" pitchFamily="18" charset="0"/>
              </a:rPr>
              <a:t>Борис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Леонидович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 Пастернак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1890-1960</a:t>
            </a:r>
            <a:endParaRPr lang="ru-RU" sz="2000" b="1" i="1" dirty="0">
              <a:latin typeface="Century Schoolbook" pitchFamily="18" charset="0"/>
            </a:endParaRPr>
          </a:p>
        </p:txBody>
      </p:sp>
      <p:pic>
        <p:nvPicPr>
          <p:cNvPr id="10" name="Picture 13" descr="Цветаев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072066" y="1571612"/>
            <a:ext cx="2571768" cy="2995618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715008" y="4357694"/>
            <a:ext cx="2071702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Century Schoolbook" pitchFamily="18" charset="0"/>
              </a:rPr>
              <a:t>Марина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Ивановна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Цветаева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1892-1941</a:t>
            </a:r>
            <a:endParaRPr lang="ru-RU" sz="2000" b="1" i="1" dirty="0"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Century Schoolbook" pitchFamily="18" charset="0"/>
              </a:rPr>
              <a:t>Источник</a:t>
            </a:r>
            <a:endParaRPr lang="ru-RU" b="1" i="1" dirty="0">
              <a:latin typeface="Century Schoolbook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www.silverage.ru/main.html</a:t>
            </a:r>
            <a:r>
              <a:rPr lang="ru-RU" dirty="0" smtClean="0"/>
              <a:t> «Серебряного века силуэт»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Century Schoolbook" pitchFamily="18" charset="0"/>
              </a:rPr>
              <a:t>Философские основы культуры рубежа веков.</a:t>
            </a:r>
            <a:endParaRPr lang="ru-RU" b="1" dirty="0">
              <a:latin typeface="Century Schoolbook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ctr"/>
            <a:r>
              <a:rPr lang="ru-RU" dirty="0" smtClean="0">
                <a:latin typeface="Century Schoolbook" pitchFamily="18" charset="0"/>
              </a:rPr>
              <a:t>Вопрос о Человеке и Боге являлся главным.</a:t>
            </a:r>
          </a:p>
          <a:p>
            <a:pPr algn="ctr"/>
            <a:r>
              <a:rPr lang="ru-RU" dirty="0" smtClean="0">
                <a:latin typeface="Century Schoolbook" pitchFamily="18" charset="0"/>
              </a:rPr>
              <a:t>Без веры в Бога человек никогда не обретёт смысла существования.(Ф.М.Достоевский)</a:t>
            </a:r>
          </a:p>
          <a:p>
            <a:pPr algn="ctr"/>
            <a:r>
              <a:rPr lang="ru-RU" dirty="0" smtClean="0">
                <a:latin typeface="Century Schoolbook" pitchFamily="18" charset="0"/>
              </a:rPr>
              <a:t>Поэтизация образа Человека: «Человек – это звучит гордо!» (М.Горький)</a:t>
            </a:r>
          </a:p>
          <a:p>
            <a:pPr algn="ctr"/>
            <a:r>
              <a:rPr lang="ru-RU" dirty="0" smtClean="0">
                <a:latin typeface="Century Schoolbook" pitchFamily="18" charset="0"/>
              </a:rPr>
              <a:t>Русская мысль аукалась с «сумрачным германским гением». (Александр Блок).</a:t>
            </a:r>
          </a:p>
          <a:p>
            <a:pPr algn="ctr"/>
            <a:r>
              <a:rPr lang="ru-RU" dirty="0" smtClean="0">
                <a:latin typeface="Century Schoolbook" pitchFamily="18" charset="0"/>
              </a:rPr>
              <a:t>Философия Ф.Ницше о сверхчеловеке – это «воля к переоценке».(А.Белый)</a:t>
            </a:r>
          </a:p>
          <a:p>
            <a:pPr algn="ctr"/>
            <a:r>
              <a:rPr lang="ru-RU" dirty="0" smtClean="0">
                <a:latin typeface="Century Schoolbook" pitchFamily="18" charset="0"/>
              </a:rPr>
              <a:t>Сверхчеловек – это общая и невероятно удалённая в будущее перспектива человечества, которое обретёт смысл своего существования без Бога: «Бог умер».</a:t>
            </a:r>
          </a:p>
          <a:p>
            <a:pPr algn="ctr"/>
            <a:endParaRPr lang="ru-RU" dirty="0">
              <a:latin typeface="Century Schoolbook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Century Schoolbook" pitchFamily="18" charset="0"/>
              </a:rPr>
              <a:t>Направления в литературе начала 20-говека.</a:t>
            </a:r>
            <a:endParaRPr lang="ru-RU" b="1" i="1" dirty="0">
              <a:latin typeface="Century Schoolbook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1857364"/>
            <a:ext cx="2986102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Century Schoolbook" pitchFamily="18" charset="0"/>
              </a:rPr>
              <a:t>Реализм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628" y="1857364"/>
            <a:ext cx="3000396" cy="628648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Century Schoolbook" pitchFamily="18" charset="0"/>
              </a:rPr>
              <a:t>Модернизм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Century Schoolbook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2786058"/>
            <a:ext cx="3357586" cy="628648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tx1"/>
                </a:solidFill>
                <a:latin typeface="Century Schoolbook" pitchFamily="18" charset="0"/>
              </a:rPr>
              <a:t>Символизм</a:t>
            </a:r>
            <a:endParaRPr lang="ru-RU" sz="3200" b="1" i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43570" y="3071810"/>
            <a:ext cx="3357586" cy="628648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tx1"/>
                </a:solidFill>
                <a:latin typeface="Century Schoolbook" pitchFamily="18" charset="0"/>
              </a:rPr>
              <a:t>Акмеизм</a:t>
            </a:r>
            <a:endParaRPr lang="ru-RU" sz="3200" b="1" i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4348" y="3643314"/>
            <a:ext cx="3429024" cy="628648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tx1"/>
                </a:solidFill>
                <a:latin typeface="Century Schoolbook" pitchFamily="18" charset="0"/>
              </a:rPr>
              <a:t>Футуризм</a:t>
            </a:r>
            <a:endParaRPr lang="ru-RU" sz="3200" b="1" i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00562" y="4714884"/>
            <a:ext cx="3429024" cy="700086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err="1" smtClean="0">
                <a:solidFill>
                  <a:schemeClr val="tx1"/>
                </a:solidFill>
                <a:latin typeface="Century Schoolbook" pitchFamily="18" charset="0"/>
              </a:rPr>
              <a:t>Иманженизм</a:t>
            </a:r>
            <a:endParaRPr lang="ru-RU" sz="3200" b="1" i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 rot="2708162">
            <a:off x="4264741" y="2217126"/>
            <a:ext cx="484632" cy="1148624"/>
          </a:xfrm>
          <a:prstGeom prst="downArrow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6929454" y="2500306"/>
            <a:ext cx="484632" cy="500066"/>
          </a:xfrm>
          <a:prstGeom prst="downArrow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2384330">
            <a:off x="4512146" y="2324862"/>
            <a:ext cx="484632" cy="1775828"/>
          </a:xfrm>
          <a:prstGeom prst="downArrow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5286380" y="2500306"/>
            <a:ext cx="484632" cy="2214578"/>
          </a:xfrm>
          <a:prstGeom prst="downArrow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1214414" y="4286256"/>
            <a:ext cx="484632" cy="500066"/>
          </a:xfrm>
          <a:prstGeom prst="downArrow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57158" y="4786322"/>
            <a:ext cx="385765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err="1" smtClean="0">
                <a:solidFill>
                  <a:schemeClr val="tx1"/>
                </a:solidFill>
                <a:latin typeface="Century Schoolbook" pitchFamily="18" charset="0"/>
              </a:rPr>
              <a:t>Кубоф</a:t>
            </a:r>
            <a:r>
              <a:rPr lang="ru-RU" sz="3200" b="1" i="1" dirty="0" err="1" smtClean="0">
                <a:solidFill>
                  <a:schemeClr val="tx1"/>
                </a:solidFill>
                <a:latin typeface="Century Schoolbook" pitchFamily="18" charset="0"/>
              </a:rPr>
              <a:t>утуризм</a:t>
            </a:r>
            <a:endParaRPr lang="ru-RU" sz="3200" b="1" i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3786182" y="4286256"/>
            <a:ext cx="484632" cy="1571636"/>
          </a:xfrm>
          <a:prstGeom prst="downArrow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57158" y="5857892"/>
            <a:ext cx="385765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tx1"/>
                </a:solidFill>
                <a:latin typeface="Century Schoolbook" pitchFamily="18" charset="0"/>
              </a:rPr>
              <a:t>Эгоф</a:t>
            </a:r>
            <a:r>
              <a:rPr lang="ru-RU" sz="3200" b="1" i="1" dirty="0" smtClean="0">
                <a:solidFill>
                  <a:schemeClr val="tx1"/>
                </a:solidFill>
                <a:latin typeface="Century Schoolbook" pitchFamily="18" charset="0"/>
              </a:rPr>
              <a:t>утуризм</a:t>
            </a:r>
            <a:endParaRPr lang="ru-RU" sz="3200" b="1" i="1" dirty="0">
              <a:solidFill>
                <a:schemeClr val="tx1"/>
              </a:solidFill>
              <a:latin typeface="Century Schoolbook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Century Schoolbook" pitchFamily="18" charset="0"/>
              </a:rPr>
              <a:t>Идейные основы реализма и модернизма</a:t>
            </a:r>
            <a:r>
              <a:rPr lang="ru-RU" b="1" i="1" dirty="0" smtClean="0">
                <a:latin typeface="Century Schoolbook" pitchFamily="18" charset="0"/>
              </a:rPr>
              <a:t>.</a:t>
            </a:r>
            <a:endParaRPr lang="ru-RU" b="1" i="1" dirty="0">
              <a:latin typeface="Century Schoolbook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357298"/>
          <a:ext cx="9144000" cy="53005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  <a:gridCol w="3048000"/>
              </a:tblGrid>
              <a:tr h="5715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Идейный фундамент 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реализма.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Schoolbook" pitchFamily="18" charset="0"/>
                      </a:endParaRPr>
                    </a:p>
                    <a:p>
                      <a:endParaRPr lang="ru-RU" sz="1800" b="1" i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Философия модернизма н.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XX 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в.</a:t>
                      </a:r>
                    </a:p>
                    <a:p>
                      <a:pPr algn="ctr"/>
                      <a:endParaRPr lang="ru-RU" sz="1800" b="1" i="1" dirty="0">
                        <a:latin typeface="Century Schoolbook" pitchFamily="18" charset="0"/>
                      </a:endParaRPr>
                    </a:p>
                  </a:txBody>
                  <a:tcPr/>
                </a:tc>
              </a:tr>
              <a:tr h="9429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Истина</a:t>
                      </a:r>
                    </a:p>
                    <a:p>
                      <a:endParaRPr lang="ru-RU" sz="2000" b="1" i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Добро побеждает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зло,Бог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одолевает дьявола.</a:t>
                      </a:r>
                    </a:p>
                    <a:p>
                      <a:pPr algn="ctr"/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Мир не познаваем, человек не способен отделить добро от зла.</a:t>
                      </a:r>
                    </a:p>
                  </a:txBody>
                  <a:tcPr/>
                </a:tc>
              </a:tr>
              <a:tr h="13480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Герой</a:t>
                      </a:r>
                    </a:p>
                    <a:p>
                      <a:endParaRPr lang="ru-RU" sz="2000" b="1" i="1" dirty="0">
                        <a:latin typeface="Century Schoolbook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Ищущий пути к высшим, вечным ценностям, несущий идеалы добра, любви.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Сложный, противоречивый.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</a:tr>
              <a:tr h="10475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Высшие ценности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Духовные, христианские идеалы.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Личность в её многообразии.</a:t>
                      </a:r>
                    </a:p>
                  </a:txBody>
                  <a:tcPr horzOverflow="overflow"/>
                </a:tc>
              </a:tr>
              <a:tr h="10475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Schoolbook" pitchFamily="18" charset="0"/>
                        </a:rPr>
                        <a:t>Цель искусства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Гармонизация жизни.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Выражение себя и своего понимания мира и человека.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500034" y="274638"/>
            <a:ext cx="7729566" cy="1143000"/>
          </a:xfrm>
        </p:spPr>
        <p:txBody>
          <a:bodyPr/>
          <a:lstStyle/>
          <a:p>
            <a:r>
              <a:rPr lang="ru-RU" b="1" i="1" dirty="0" smtClean="0">
                <a:latin typeface="Century Schoolbook" pitchFamily="18" charset="0"/>
              </a:rPr>
              <a:t>Старшие символисты.</a:t>
            </a:r>
            <a:endParaRPr lang="ru-RU" b="1" i="1" dirty="0">
              <a:latin typeface="Century Schoolbook" pitchFamily="18" charset="0"/>
            </a:endParaRPr>
          </a:p>
        </p:txBody>
      </p:sp>
      <p:pic>
        <p:nvPicPr>
          <p:cNvPr id="7" name="Picture 23" descr="Кузми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42910" y="1500174"/>
            <a:ext cx="2190777" cy="2462226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286000" y="2828836"/>
            <a:ext cx="1714496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Century Schoolbook" pitchFamily="18" charset="0"/>
              </a:rPr>
              <a:t>Кузмин</a:t>
            </a:r>
          </a:p>
          <a:p>
            <a:pPr algn="ctr"/>
            <a:r>
              <a:rPr lang="ru-RU" b="1" i="1" dirty="0" smtClean="0">
                <a:latin typeface="Century Schoolbook" pitchFamily="18" charset="0"/>
              </a:rPr>
              <a:t>Михаил </a:t>
            </a:r>
          </a:p>
          <a:p>
            <a:pPr algn="ctr"/>
            <a:r>
              <a:rPr lang="ru-RU" b="1" i="1" dirty="0" smtClean="0">
                <a:latin typeface="Century Schoolbook" pitchFamily="18" charset="0"/>
              </a:rPr>
              <a:t>Алексеевич</a:t>
            </a:r>
          </a:p>
          <a:p>
            <a:pPr algn="ctr"/>
            <a:r>
              <a:rPr lang="ru-RU" b="1" i="1" dirty="0" smtClean="0">
                <a:latin typeface="Century Schoolbook" pitchFamily="18" charset="0"/>
              </a:rPr>
              <a:t>1875-1936</a:t>
            </a:r>
            <a:endParaRPr lang="ru-RU" b="1" i="1" dirty="0">
              <a:latin typeface="Century Schoolbook" pitchFamily="18" charset="0"/>
            </a:endParaRPr>
          </a:p>
        </p:txBody>
      </p:sp>
      <p:pic>
        <p:nvPicPr>
          <p:cNvPr id="9" name="Picture 18" descr="Гиппиу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786446" y="1357298"/>
            <a:ext cx="2012953" cy="2286016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4714876" y="2786058"/>
            <a:ext cx="1714496" cy="121444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Century Schoolbook" pitchFamily="18" charset="0"/>
              </a:rPr>
              <a:t>Гиппиус </a:t>
            </a:r>
          </a:p>
          <a:p>
            <a:pPr algn="ctr"/>
            <a:r>
              <a:rPr lang="ru-RU" b="1" i="1" dirty="0" smtClean="0">
                <a:latin typeface="Century Schoolbook" pitchFamily="18" charset="0"/>
              </a:rPr>
              <a:t>Зинаида</a:t>
            </a:r>
          </a:p>
          <a:p>
            <a:pPr algn="ctr"/>
            <a:r>
              <a:rPr lang="ru-RU" b="1" i="1" dirty="0" smtClean="0">
                <a:latin typeface="Century Schoolbook" pitchFamily="18" charset="0"/>
              </a:rPr>
              <a:t>Николаевна</a:t>
            </a:r>
          </a:p>
          <a:p>
            <a:pPr algn="ctr"/>
            <a:r>
              <a:rPr lang="ru-RU" b="1" i="1" dirty="0" smtClean="0">
                <a:latin typeface="Century Schoolbook" pitchFamily="18" charset="0"/>
              </a:rPr>
              <a:t>1869-1945</a:t>
            </a:r>
            <a:endParaRPr lang="ru-RU" b="1" i="1" dirty="0">
              <a:latin typeface="Century Schoolbook" pitchFamily="18" charset="0"/>
            </a:endParaRPr>
          </a:p>
        </p:txBody>
      </p:sp>
      <p:pic>
        <p:nvPicPr>
          <p:cNvPr id="11" name="Picture 12" descr="Бальмонт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14282" y="3929066"/>
            <a:ext cx="1989141" cy="2481266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500166" y="5429264"/>
            <a:ext cx="2500314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Century Schoolbook" pitchFamily="18" charset="0"/>
              </a:rPr>
              <a:t>Бальмонт</a:t>
            </a:r>
          </a:p>
          <a:p>
            <a:pPr algn="ctr"/>
            <a:r>
              <a:rPr lang="ru-RU" b="1" i="1" dirty="0" smtClean="0">
                <a:latin typeface="Century Schoolbook" pitchFamily="18" charset="0"/>
              </a:rPr>
              <a:t>Константин Дмитриевич</a:t>
            </a:r>
          </a:p>
          <a:p>
            <a:pPr algn="ctr"/>
            <a:r>
              <a:rPr lang="ru-RU" b="1" i="1" dirty="0" smtClean="0">
                <a:latin typeface="Century Schoolbook" pitchFamily="18" charset="0"/>
              </a:rPr>
              <a:t>1867-1942</a:t>
            </a:r>
            <a:endParaRPr lang="ru-RU" b="1" i="1" dirty="0">
              <a:latin typeface="Century Schoolbook" pitchFamily="18" charset="0"/>
            </a:endParaRPr>
          </a:p>
        </p:txBody>
      </p:sp>
      <p:pic>
        <p:nvPicPr>
          <p:cNvPr id="13" name="Picture 14" descr="Сологуб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357950" y="4071942"/>
            <a:ext cx="2214578" cy="2338390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4857752" y="5286388"/>
            <a:ext cx="2000248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Century Schoolbook" pitchFamily="18" charset="0"/>
              </a:rPr>
              <a:t>Фёдор</a:t>
            </a:r>
          </a:p>
          <a:p>
            <a:pPr algn="ctr"/>
            <a:r>
              <a:rPr lang="ru-RU" b="1" i="1" dirty="0" smtClean="0">
                <a:latin typeface="Century Schoolbook" pitchFamily="18" charset="0"/>
              </a:rPr>
              <a:t>Сологуб</a:t>
            </a:r>
          </a:p>
          <a:p>
            <a:pPr algn="ctr"/>
            <a:r>
              <a:rPr lang="ru-RU" b="1" i="1" dirty="0" smtClean="0">
                <a:latin typeface="Century Schoolbook" pitchFamily="18" charset="0"/>
              </a:rPr>
              <a:t>1863-1927</a:t>
            </a:r>
            <a:endParaRPr lang="ru-RU" b="1" i="1" dirty="0"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1000100" y="274638"/>
            <a:ext cx="72295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Century Schoolbook" pitchFamily="18" charset="0"/>
              </a:rPr>
              <a:t>Младшие символисты.</a:t>
            </a:r>
            <a:endParaRPr lang="ru-RU" b="1" i="1" dirty="0">
              <a:latin typeface="Century Schoolbook" pitchFamily="18" charset="0"/>
            </a:endParaRPr>
          </a:p>
        </p:txBody>
      </p:sp>
      <p:pic>
        <p:nvPicPr>
          <p:cNvPr id="7" name="Picture 17" descr="Белы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00100" y="1071546"/>
            <a:ext cx="2128840" cy="2428892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071670" y="2857496"/>
            <a:ext cx="1928826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Century Schoolbook" pitchFamily="18" charset="0"/>
              </a:rPr>
              <a:t>Андрей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Белый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1880-1934</a:t>
            </a:r>
            <a:endParaRPr lang="ru-RU" sz="2000" b="1" i="1" dirty="0">
              <a:latin typeface="Century Schoolbook" pitchFamily="18" charset="0"/>
            </a:endParaRPr>
          </a:p>
        </p:txBody>
      </p:sp>
      <p:pic>
        <p:nvPicPr>
          <p:cNvPr id="6" name="Picture 19" descr="Блок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72198" y="1000108"/>
            <a:ext cx="2024064" cy="257176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786314" y="2857496"/>
            <a:ext cx="2071702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Century Schoolbook" pitchFamily="18" charset="0"/>
              </a:rPr>
              <a:t>Александр</a:t>
            </a:r>
          </a:p>
          <a:p>
            <a:pPr algn="ctr"/>
            <a:r>
              <a:rPr lang="ru-RU" b="1" i="1" dirty="0" smtClean="0">
                <a:latin typeface="Century Schoolbook" pitchFamily="18" charset="0"/>
              </a:rPr>
              <a:t>Александрович</a:t>
            </a:r>
          </a:p>
          <a:p>
            <a:pPr algn="ctr"/>
            <a:r>
              <a:rPr lang="ru-RU" b="1" i="1" dirty="0" smtClean="0">
                <a:latin typeface="Century Schoolbook" pitchFamily="18" charset="0"/>
              </a:rPr>
              <a:t>Блок</a:t>
            </a:r>
          </a:p>
          <a:p>
            <a:pPr algn="ctr"/>
            <a:r>
              <a:rPr lang="ru-RU" b="1" i="1" dirty="0" smtClean="0">
                <a:latin typeface="Century Schoolbook" pitchFamily="18" charset="0"/>
              </a:rPr>
              <a:t>1880-1921</a:t>
            </a:r>
            <a:endParaRPr lang="ru-RU" b="1" i="1" dirty="0">
              <a:latin typeface="Century Schoolbook" pitchFamily="18" charset="0"/>
            </a:endParaRPr>
          </a:p>
        </p:txBody>
      </p:sp>
      <p:pic>
        <p:nvPicPr>
          <p:cNvPr id="10" name="Picture 9" descr="Иванов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714480" y="4000504"/>
            <a:ext cx="2500318" cy="2857496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000496" y="5229493"/>
            <a:ext cx="1785950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Century Schoolbook" pitchFamily="18" charset="0"/>
              </a:rPr>
              <a:t>Иванов 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Вячеслав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Иванович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1866-1949</a:t>
            </a:r>
            <a:endParaRPr lang="ru-RU" sz="2000" b="1" i="1" dirty="0"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1500166" y="274638"/>
            <a:ext cx="6729434" cy="1143000"/>
          </a:xfrm>
        </p:spPr>
        <p:txBody>
          <a:bodyPr/>
          <a:lstStyle/>
          <a:p>
            <a:r>
              <a:rPr lang="ru-RU" b="1" i="1" dirty="0" smtClean="0">
                <a:latin typeface="Century Schoolbook" pitchFamily="18" charset="0"/>
              </a:rPr>
              <a:t>Акмеисты.</a:t>
            </a:r>
            <a:endParaRPr lang="ru-RU" b="1" i="1" dirty="0">
              <a:latin typeface="Century Schoolbook" pitchFamily="18" charset="0"/>
            </a:endParaRPr>
          </a:p>
        </p:txBody>
      </p:sp>
      <p:pic>
        <p:nvPicPr>
          <p:cNvPr id="7" name="Picture 8" descr="akhmatova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71472" y="1285860"/>
            <a:ext cx="2092353" cy="2752740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286000" y="2828836"/>
            <a:ext cx="1785934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Century Schoolbook" pitchFamily="18" charset="0"/>
              </a:rPr>
              <a:t>Ахматова 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Анна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Андреевна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1889-1966</a:t>
            </a:r>
            <a:endParaRPr lang="ru-RU" sz="2000" b="1" i="1" dirty="0">
              <a:latin typeface="Century Schoolbook" pitchFamily="18" charset="0"/>
            </a:endParaRPr>
          </a:p>
        </p:txBody>
      </p:sp>
      <p:pic>
        <p:nvPicPr>
          <p:cNvPr id="9" name="Picture 11" descr="Гумилё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00034" y="4143380"/>
            <a:ext cx="2117730" cy="2714620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286000" y="5286388"/>
            <a:ext cx="2143124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Century Schoolbook" pitchFamily="18" charset="0"/>
              </a:rPr>
              <a:t>Гумилёв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Николай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Степанович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1886-1921</a:t>
            </a:r>
            <a:endParaRPr lang="ru-RU" sz="2000" b="1" i="1" dirty="0">
              <a:latin typeface="Century Schoolbook" pitchFamily="18" charset="0"/>
            </a:endParaRPr>
          </a:p>
        </p:txBody>
      </p:sp>
      <p:pic>
        <p:nvPicPr>
          <p:cNvPr id="11" name="Picture 13" descr="Мандельштам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072198" y="1285860"/>
            <a:ext cx="1965327" cy="2500330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4500562" y="2857496"/>
            <a:ext cx="2357454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Century Schoolbook" pitchFamily="18" charset="0"/>
              </a:rPr>
              <a:t>Мандельштам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Осип</a:t>
            </a:r>
          </a:p>
          <a:p>
            <a:pPr algn="ctr"/>
            <a:r>
              <a:rPr lang="ru-RU" sz="2000" b="1" i="1" dirty="0" err="1" smtClean="0">
                <a:latin typeface="Century Schoolbook" pitchFamily="18" charset="0"/>
              </a:rPr>
              <a:t>Эмильевич</a:t>
            </a:r>
            <a:endParaRPr lang="ru-RU" sz="2000" b="1" i="1" dirty="0" smtClean="0">
              <a:latin typeface="Century Schoolbook" pitchFamily="18" charset="0"/>
            </a:endParaRP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1891-1938</a:t>
            </a:r>
            <a:endParaRPr lang="ru-RU" sz="2000" b="1" i="1" dirty="0">
              <a:latin typeface="Century Schoolbook" pitchFamily="18" charset="0"/>
            </a:endParaRPr>
          </a:p>
        </p:txBody>
      </p:sp>
      <p:pic>
        <p:nvPicPr>
          <p:cNvPr id="13" name="Picture 15" descr="Городецкий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643702" y="4143380"/>
            <a:ext cx="2143140" cy="2714620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5072066" y="5286388"/>
            <a:ext cx="1785934" cy="12926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Century Schoolbook" pitchFamily="18" charset="0"/>
              </a:rPr>
              <a:t>Сергей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Городецкий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1884-1967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1428728" y="274638"/>
            <a:ext cx="6800872" cy="1143000"/>
          </a:xfrm>
        </p:spPr>
        <p:txBody>
          <a:bodyPr/>
          <a:lstStyle/>
          <a:p>
            <a:r>
              <a:rPr lang="ru-RU" b="1" i="1" dirty="0" smtClean="0">
                <a:latin typeface="Century Schoolbook" pitchFamily="18" charset="0"/>
              </a:rPr>
              <a:t>Футуристы.</a:t>
            </a:r>
            <a:endParaRPr lang="ru-RU" b="1" i="1" dirty="0">
              <a:latin typeface="Century Schoolbook" pitchFamily="18" charset="0"/>
            </a:endParaRPr>
          </a:p>
        </p:txBody>
      </p:sp>
      <p:pic>
        <p:nvPicPr>
          <p:cNvPr id="7" name="Picture 10" descr="Маяковски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072198" y="928670"/>
            <a:ext cx="2128840" cy="2786082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214810" y="3071810"/>
            <a:ext cx="2357454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Century Schoolbook" pitchFamily="18" charset="0"/>
              </a:rPr>
              <a:t>Маяковский</a:t>
            </a:r>
          </a:p>
          <a:p>
            <a:pPr algn="ctr"/>
            <a:r>
              <a:rPr lang="ru-RU" b="1" i="1" dirty="0" smtClean="0">
                <a:latin typeface="Century Schoolbook" pitchFamily="18" charset="0"/>
              </a:rPr>
              <a:t>Владимир</a:t>
            </a:r>
          </a:p>
          <a:p>
            <a:pPr algn="ctr"/>
            <a:r>
              <a:rPr lang="ru-RU" b="1" i="1" dirty="0" smtClean="0">
                <a:latin typeface="Century Schoolbook" pitchFamily="18" charset="0"/>
              </a:rPr>
              <a:t>Владимирович</a:t>
            </a:r>
          </a:p>
          <a:p>
            <a:pPr algn="ctr"/>
            <a:r>
              <a:rPr lang="ru-RU" b="1" i="1" dirty="0" smtClean="0">
                <a:latin typeface="Century Schoolbook" pitchFamily="18" charset="0"/>
              </a:rPr>
              <a:t>1893-1930</a:t>
            </a:r>
            <a:endParaRPr lang="ru-RU" b="1" i="1" dirty="0">
              <a:latin typeface="Century Schoolbook" pitchFamily="18" charset="0"/>
            </a:endParaRPr>
          </a:p>
        </p:txBody>
      </p:sp>
      <p:pic>
        <p:nvPicPr>
          <p:cNvPr id="9" name="Picture 8" descr="Бурлю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57224" y="1142984"/>
            <a:ext cx="2071702" cy="2500330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286000" y="2828836"/>
            <a:ext cx="1714496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err="1" smtClean="0">
                <a:latin typeface="Century Schoolbook" pitchFamily="18" charset="0"/>
              </a:rPr>
              <a:t>Бурлюк</a:t>
            </a:r>
            <a:endParaRPr lang="ru-RU" sz="2000" b="1" i="1" dirty="0" smtClean="0">
              <a:latin typeface="Century Schoolbook" pitchFamily="18" charset="0"/>
            </a:endParaRP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Давид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Давидович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1882-1967</a:t>
            </a:r>
            <a:endParaRPr lang="ru-RU" sz="2000" b="1" i="1" dirty="0">
              <a:latin typeface="Century Schoolbook" pitchFamily="18" charset="0"/>
            </a:endParaRPr>
          </a:p>
        </p:txBody>
      </p:sp>
      <p:pic>
        <p:nvPicPr>
          <p:cNvPr id="11" name="Picture 12" descr="Северянин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643702" y="3857628"/>
            <a:ext cx="2143140" cy="2624142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5000628" y="5214950"/>
            <a:ext cx="1857372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Century Schoolbook" pitchFamily="18" charset="0"/>
              </a:rPr>
              <a:t>Игорь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Северянин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1887-1941</a:t>
            </a:r>
            <a:endParaRPr lang="ru-RU" sz="2000" b="1" i="1" dirty="0">
              <a:latin typeface="Century Schoolbook" pitchFamily="18" charset="0"/>
            </a:endParaRPr>
          </a:p>
        </p:txBody>
      </p:sp>
      <p:pic>
        <p:nvPicPr>
          <p:cNvPr id="14" name="Picture 14" descr="Хлебников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28596" y="3929066"/>
            <a:ext cx="1881191" cy="2571744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2286000" y="5143512"/>
            <a:ext cx="1928810" cy="10156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err="1" smtClean="0">
                <a:latin typeface="Century Schoolbook" pitchFamily="18" charset="0"/>
              </a:rPr>
              <a:t>Велимир</a:t>
            </a:r>
            <a:endParaRPr lang="ru-RU" sz="2000" b="1" i="1" dirty="0" smtClean="0">
              <a:latin typeface="Century Schoolbook" pitchFamily="18" charset="0"/>
            </a:endParaRP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Хлебников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1885-1922</a:t>
            </a:r>
            <a:endParaRPr lang="ru-RU" sz="2000" b="1" i="1" dirty="0"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500034" y="274638"/>
            <a:ext cx="7729566" cy="1143000"/>
          </a:xfrm>
        </p:spPr>
        <p:txBody>
          <a:bodyPr>
            <a:normAutofit fontScale="90000"/>
          </a:bodyPr>
          <a:lstStyle/>
          <a:p>
            <a:r>
              <a:rPr lang="ru-RU" b="1" i="1" dirty="0" err="1" smtClean="0">
                <a:latin typeface="Century Schoolbook" pitchFamily="18" charset="0"/>
              </a:rPr>
              <a:t>Неокрестьянские</a:t>
            </a:r>
            <a:r>
              <a:rPr lang="ru-RU" b="1" i="1" dirty="0" smtClean="0">
                <a:latin typeface="Century Schoolbook" pitchFamily="18" charset="0"/>
              </a:rPr>
              <a:t> </a:t>
            </a:r>
            <a:r>
              <a:rPr lang="ru-RU" b="1" i="1" dirty="0" smtClean="0">
                <a:latin typeface="Century Schoolbook" pitchFamily="18" charset="0"/>
              </a:rPr>
              <a:t>поэты.</a:t>
            </a:r>
            <a:endParaRPr lang="ru-RU" b="1" i="1" dirty="0">
              <a:latin typeface="Century Schoolbook" pitchFamily="18" charset="0"/>
            </a:endParaRPr>
          </a:p>
        </p:txBody>
      </p:sp>
      <p:pic>
        <p:nvPicPr>
          <p:cNvPr id="7" name="Picture 7" descr="Есени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28662" y="1571612"/>
            <a:ext cx="2071702" cy="2357454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714348" y="3643314"/>
            <a:ext cx="2357438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Century Schoolbook" pitchFamily="18" charset="0"/>
              </a:rPr>
              <a:t>Есенин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Сергей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Александрович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1895-1925</a:t>
            </a:r>
            <a:endParaRPr lang="ru-RU" sz="2000" b="1" i="1" dirty="0">
              <a:latin typeface="Century Schoolbook" pitchFamily="18" charset="0"/>
            </a:endParaRPr>
          </a:p>
        </p:txBody>
      </p:sp>
      <p:pic>
        <p:nvPicPr>
          <p:cNvPr id="9" name="Picture 12" descr="Клюе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1571612"/>
            <a:ext cx="1965328" cy="242889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6572264" y="3571876"/>
            <a:ext cx="2143140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Century Schoolbook" pitchFamily="18" charset="0"/>
              </a:rPr>
              <a:t>Клюев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Николай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Алексеевич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1884-1937</a:t>
            </a:r>
            <a:endParaRPr lang="ru-RU" sz="2000" b="1" i="1" dirty="0">
              <a:latin typeface="Century Schoolbook" pitchFamily="18" charset="0"/>
            </a:endParaRPr>
          </a:p>
        </p:txBody>
      </p:sp>
      <p:pic>
        <p:nvPicPr>
          <p:cNvPr id="11" name="Picture 10" descr="Орешин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714744" y="2214554"/>
            <a:ext cx="2084391" cy="2914656"/>
          </a:xfrm>
          <a:prstGeom prst="ellipse">
            <a:avLst/>
          </a:prstGeom>
          <a:noFill/>
          <a:effectLst>
            <a:softEdge rad="1270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428992" y="4857760"/>
            <a:ext cx="2928942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Century Schoolbook" pitchFamily="18" charset="0"/>
              </a:rPr>
              <a:t>Орешин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Пётр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Васильевич</a:t>
            </a:r>
          </a:p>
          <a:p>
            <a:pPr algn="ctr"/>
            <a:r>
              <a:rPr lang="ru-RU" sz="2000" b="1" i="1" dirty="0" smtClean="0">
                <a:latin typeface="Century Schoolbook" pitchFamily="18" charset="0"/>
              </a:rPr>
              <a:t>1887-1938</a:t>
            </a:r>
            <a:endParaRPr lang="ru-RU" sz="2000" b="1" i="1" dirty="0"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297</Words>
  <PresentationFormat>Экран (4:3)</PresentationFormat>
  <Paragraphs>115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«Серебряный век» русской литературы. Поэзия.</vt:lpstr>
      <vt:lpstr>Философские основы культуры рубежа веков.</vt:lpstr>
      <vt:lpstr>Направления в литературе начала 20-говека.</vt:lpstr>
      <vt:lpstr>Идейные основы реализма и модернизма.</vt:lpstr>
      <vt:lpstr>Старшие символисты.</vt:lpstr>
      <vt:lpstr>Младшие символисты.</vt:lpstr>
      <vt:lpstr>Акмеисты.</vt:lpstr>
      <vt:lpstr>Футуристы.</vt:lpstr>
      <vt:lpstr>Неокрестьянские поэты.</vt:lpstr>
      <vt:lpstr>Вне литературных групп…</vt:lpstr>
      <vt:lpstr>Источник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«Серебряный век» русской литературы. Поэзия.</dc:title>
  <dc:creator>Света</dc:creator>
  <cp:lastModifiedBy>Света</cp:lastModifiedBy>
  <cp:revision>26</cp:revision>
  <dcterms:created xsi:type="dcterms:W3CDTF">2012-09-21T06:46:12Z</dcterms:created>
  <dcterms:modified xsi:type="dcterms:W3CDTF">2012-09-23T04:53:07Z</dcterms:modified>
</cp:coreProperties>
</file>