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29058" y="857233"/>
            <a:ext cx="4529142" cy="274321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Василий Андреевич Жуковский</a:t>
            </a:r>
            <a:endParaRPr lang="ru-RU" b="1" i="1" dirty="0">
              <a:solidFill>
                <a:schemeClr val="bg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428992" y="3886200"/>
            <a:ext cx="5072098" cy="1752600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solidFill>
                  <a:schemeClr val="tx1"/>
                </a:solidFill>
                <a:latin typeface="Bookman Old Style" pitchFamily="18" charset="0"/>
              </a:rPr>
              <a:t>29 января (9 февраля) 1783 – 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Bookman Old Style" pitchFamily="18" charset="0"/>
              </a:rPr>
              <a:t>12 апреля (24 апреля) 1852. </a:t>
            </a:r>
            <a:endParaRPr lang="ru-RU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857232"/>
            <a:ext cx="3071834" cy="435771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642910" y="1000108"/>
            <a:ext cx="464347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В 1815 Жуковский стал одним из главных участников литературного общества «Арзамас». </a:t>
            </a:r>
            <a:r>
              <a:rPr lang="ru-RU" sz="2800" dirty="0" smtClean="0">
                <a:latin typeface="Bookman Old Style" pitchFamily="18" charset="0"/>
              </a:rPr>
              <a:t>В </a:t>
            </a:r>
            <a:r>
              <a:rPr lang="ru-RU" sz="2800" dirty="0" smtClean="0">
                <a:latin typeface="Bookman Old Style" pitchFamily="18" charset="0"/>
              </a:rPr>
              <a:t>1816 </a:t>
            </a:r>
            <a:r>
              <a:rPr lang="ru-RU" sz="2800" dirty="0" smtClean="0">
                <a:latin typeface="Bookman Old Style" pitchFamily="18" charset="0"/>
              </a:rPr>
              <a:t>Жуковский написал первый официальный гимн </a:t>
            </a:r>
            <a:r>
              <a:rPr lang="ru-RU" sz="2800" dirty="0" smtClean="0">
                <a:latin typeface="Bookman Old Style" pitchFamily="18" charset="0"/>
              </a:rPr>
              <a:t>России «Молитва русских</a:t>
            </a:r>
            <a:r>
              <a:rPr lang="ru-RU" sz="2800" dirty="0" smtClean="0">
                <a:latin typeface="Bookman Old Style" pitchFamily="18" charset="0"/>
              </a:rPr>
              <a:t>».</a:t>
            </a:r>
          </a:p>
          <a:p>
            <a:pPr algn="ctr"/>
            <a:r>
              <a:rPr lang="ru-RU" sz="2800" dirty="0" smtClean="0">
                <a:latin typeface="Bookman Old Style" pitchFamily="18" charset="0"/>
              </a:rPr>
              <a:t>Жуковский был хорошо знаком с А. С. Пушкиным.</a:t>
            </a:r>
            <a:endParaRPr lang="ru-RU" sz="2800" dirty="0">
              <a:latin typeface="Bookman Old Styl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56" y="1071546"/>
            <a:ext cx="3286128" cy="484344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6215106" cy="4903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В 1816 Жуковский стал чтецом при вдовствующей императрице Марии Фёдоровне. В 1817 он стал учителем русского языка принцессы Шарлотты — будущей императрицы Александры Фёдоровны, а осенью 1826 был назначен на должность «наставника» наследника престола, будущего императора Александра II.</a:t>
            </a:r>
            <a:endParaRPr lang="ru-RU" sz="2800" dirty="0">
              <a:latin typeface="Bookman Old Style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3357562"/>
            <a:ext cx="2857488" cy="332898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786578" y="214290"/>
            <a:ext cx="2143108" cy="2286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571472" y="214291"/>
            <a:ext cx="8358246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В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1841</a:t>
            </a:r>
            <a:r>
              <a:rPr lang="ru-RU" sz="2800" dirty="0" smtClean="0">
                <a:latin typeface="Bookman Old Style" pitchFamily="18" charset="0"/>
              </a:rPr>
              <a:t>, в связи с совершеннолетием наследника, Жуковский ушёл в отставку.</a:t>
            </a:r>
          </a:p>
          <a:p>
            <a:pPr algn="ctr"/>
            <a:r>
              <a:rPr lang="ru-RU" sz="2800" dirty="0" smtClean="0">
                <a:latin typeface="Bookman Old Style" pitchFamily="18" charset="0"/>
              </a:rPr>
              <a:t>Последние 12 лет жизни провёл в Германии, в кругу своих новых родных — сначала в Дюссельдорфе, позднее во Франкфурте-на-Майне, чуть не ежегодно собираясь побывать в России, но, по болезненному состоянию своей жены, так и не успев осуществить этого желания.</a:t>
            </a:r>
          </a:p>
          <a:p>
            <a:pPr algn="ctr"/>
            <a:r>
              <a:rPr lang="ru-RU" sz="2800" dirty="0" smtClean="0">
                <a:latin typeface="Bookman Old Style" pitchFamily="18" charset="0"/>
              </a:rPr>
              <a:t>Умер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12</a:t>
            </a:r>
            <a:r>
              <a:rPr lang="ru-RU" sz="2800" dirty="0" smtClean="0">
                <a:latin typeface="Bookman Old Style" pitchFamily="18" charset="0"/>
              </a:rPr>
              <a:t> (24 апреля)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1852</a:t>
            </a:r>
            <a:r>
              <a:rPr lang="ru-RU" sz="2800" dirty="0" smtClean="0">
                <a:latin typeface="Bookman Old Style" pitchFamily="18" charset="0"/>
              </a:rPr>
              <a:t> в </a:t>
            </a:r>
            <a:r>
              <a:rPr lang="ru-RU" sz="2800" b="1" dirty="0" err="1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Баден-Бадене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.</a:t>
            </a:r>
            <a:r>
              <a:rPr lang="ru-RU" sz="2800" dirty="0" smtClean="0">
                <a:latin typeface="Bookman Old Style" pitchFamily="18" charset="0"/>
              </a:rPr>
              <a:t> Тело было перевезено в Россию и погребено в Петербурге в некрополе мастеров искусств Александро-Невской лавры</a:t>
            </a:r>
            <a:r>
              <a:rPr lang="ru-RU" dirty="0" smtClean="0">
                <a:latin typeface="Bookman Old Style" pitchFamily="18" charset="0"/>
              </a:rPr>
              <a:t>. </a:t>
            </a:r>
            <a:endParaRPr lang="ru-RU" dirty="0" smtClean="0">
              <a:latin typeface="Bookman Old Style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571480"/>
            <a:ext cx="4286250" cy="571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571472" y="4572007"/>
            <a:ext cx="37147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dirty="0" smtClean="0">
                <a:latin typeface="Bookman Old Style" pitchFamily="18" charset="0"/>
              </a:rPr>
              <a:t>Санкт-Петербург. Александровский сад, Памятник </a:t>
            </a:r>
            <a:endParaRPr lang="ru-RU" sz="2800" dirty="0" smtClean="0">
              <a:latin typeface="Bookman Old Style" pitchFamily="18" charset="0"/>
            </a:endParaRPr>
          </a:p>
          <a:p>
            <a:pPr algn="ctr"/>
            <a:r>
              <a:rPr lang="ru-RU" sz="2800" dirty="0" smtClean="0">
                <a:latin typeface="Bookman Old Style" pitchFamily="18" charset="0"/>
              </a:rPr>
              <a:t>В</a:t>
            </a:r>
            <a:r>
              <a:rPr lang="ru-RU" sz="2800" dirty="0" smtClean="0">
                <a:latin typeface="Bookman Old Style" pitchFamily="18" charset="0"/>
              </a:rPr>
              <a:t>. А. </a:t>
            </a:r>
            <a:r>
              <a:rPr lang="ru-RU" sz="2800" dirty="0" smtClean="0">
                <a:latin typeface="Bookman Old Style" pitchFamily="18" charset="0"/>
              </a:rPr>
              <a:t>Жуковскому.</a:t>
            </a:r>
            <a:endParaRPr lang="ru-RU" sz="2800" dirty="0">
              <a:latin typeface="Bookman Old Style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14282" y="214290"/>
            <a:ext cx="2143108" cy="2286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714348" y="928688"/>
            <a:ext cx="4357718" cy="5197475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Его стихов пленительная сладость </a:t>
            </a:r>
          </a:p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Пройдёт веков завистливую даль…</a:t>
            </a:r>
          </a:p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----------------------------------</a:t>
            </a:r>
          </a:p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И славный старец наш, царей певец избранный,</a:t>
            </a:r>
          </a:p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Крылатым гением и грацией венчанный,</a:t>
            </a:r>
          </a:p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В слезах обнял меня дрожащею рукой.</a:t>
            </a:r>
          </a:p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И счастье мне предрёк, незнаемое мной.</a:t>
            </a:r>
          </a:p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А.С. Пушкин.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1285860"/>
            <a:ext cx="3357586" cy="42862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1000108"/>
            <a:ext cx="3871907" cy="504824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500034" y="857232"/>
            <a:ext cx="4071966" cy="502602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atin typeface="Bookman Old Style" pitchFamily="18" charset="0"/>
              </a:rPr>
              <a:t>Действительный член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Императорской Российской академии </a:t>
            </a:r>
            <a:r>
              <a:rPr lang="ru-RU" sz="2400" dirty="0" smtClean="0">
                <a:latin typeface="Bookman Old Style" pitchFamily="18" charset="0"/>
              </a:rPr>
              <a:t>(1818); почётный член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Императорской Академии наук </a:t>
            </a:r>
            <a:r>
              <a:rPr lang="ru-RU" sz="2400" dirty="0" smtClean="0">
                <a:latin typeface="Bookman Old Style" pitchFamily="18" charset="0"/>
              </a:rPr>
              <a:t>(1827—1841) и впоследствии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ординарный академик </a:t>
            </a:r>
            <a:r>
              <a:rPr lang="ru-RU" sz="2400" dirty="0" smtClean="0">
                <a:latin typeface="Bookman Old Style" pitchFamily="18" charset="0"/>
              </a:rPr>
              <a:t>(1841) по Отделению русского языка и словесности,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тайный советник </a:t>
            </a:r>
            <a:r>
              <a:rPr lang="ru-RU" sz="2400" dirty="0" smtClean="0">
                <a:latin typeface="Bookman Old Style" pitchFamily="18" charset="0"/>
              </a:rPr>
              <a:t>(1841).</a:t>
            </a:r>
            <a:endParaRPr lang="ru-RU" sz="24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51435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Bookman Old Style" pitchFamily="18" charset="0"/>
              </a:rPr>
              <a:t>Родился 29 января (9 февраля) 1783 года в селе </a:t>
            </a:r>
            <a:r>
              <a:rPr lang="ru-RU" sz="2400" dirty="0" err="1" smtClean="0">
                <a:latin typeface="Bookman Old Style" pitchFamily="18" charset="0"/>
              </a:rPr>
              <a:t>Мишенском</a:t>
            </a:r>
            <a:r>
              <a:rPr lang="ru-RU" sz="2400" dirty="0" smtClean="0">
                <a:latin typeface="Bookman Old Style" pitchFamily="18" charset="0"/>
              </a:rPr>
              <a:t> Тульской губернии. Незаконнорождённый сын помещика Афанасия Ивановича </a:t>
            </a:r>
            <a:r>
              <a:rPr lang="ru-RU" sz="2400" dirty="0" smtClean="0">
                <a:latin typeface="Bookman Old Style" pitchFamily="18" charset="0"/>
              </a:rPr>
              <a:t>Бунина </a:t>
            </a:r>
            <a:r>
              <a:rPr lang="ru-RU" sz="2400" dirty="0" smtClean="0">
                <a:latin typeface="Bookman Old Style" pitchFamily="18" charset="0"/>
              </a:rPr>
              <a:t>и пленной турчанки </a:t>
            </a:r>
            <a:r>
              <a:rPr lang="ru-RU" sz="2400" dirty="0" err="1" smtClean="0">
                <a:latin typeface="Bookman Old Style" pitchFamily="18" charset="0"/>
              </a:rPr>
              <a:t>Сальхи</a:t>
            </a:r>
            <a:r>
              <a:rPr lang="ru-RU" sz="2400" dirty="0" smtClean="0">
                <a:latin typeface="Bookman Old Style" pitchFamily="18" charset="0"/>
              </a:rPr>
              <a:t> (в крещении — Елизаветы </a:t>
            </a:r>
            <a:r>
              <a:rPr lang="ru-RU" sz="2400" dirty="0" err="1" smtClean="0">
                <a:latin typeface="Bookman Old Style" pitchFamily="18" charset="0"/>
              </a:rPr>
              <a:t>Дементьевны</a:t>
            </a:r>
            <a:r>
              <a:rPr lang="ru-RU" sz="2400" dirty="0" smtClean="0">
                <a:latin typeface="Bookman Old Style" pitchFamily="18" charset="0"/>
              </a:rPr>
              <a:t> Турчаниновой). Фамилию свою ребенок получил от жившего в имении бедного белорусского дворянина Андрея Григорьевича </a:t>
            </a:r>
            <a:r>
              <a:rPr lang="ru-RU" sz="2400" dirty="0" smtClean="0">
                <a:latin typeface="Bookman Old Style" pitchFamily="18" charset="0"/>
              </a:rPr>
              <a:t>Жуковского, который </a:t>
            </a:r>
            <a:r>
              <a:rPr lang="ru-RU" sz="2400" dirty="0" smtClean="0">
                <a:latin typeface="Bookman Old Style" pitchFamily="18" charset="0"/>
              </a:rPr>
              <a:t>по просьбе Бунина стал крёстным отцом ребёнка и затем его усыновил.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56" y="2928934"/>
            <a:ext cx="3429024" cy="307183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072198" y="142852"/>
            <a:ext cx="2881290" cy="27860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571472" y="487025"/>
            <a:ext cx="550072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Bookman Old Style" pitchFamily="18" charset="0"/>
              </a:rPr>
              <a:t>Для получения дворянства </a:t>
            </a:r>
            <a:r>
              <a:rPr lang="ru-RU" sz="2400" dirty="0" smtClean="0">
                <a:latin typeface="Bookman Old Style" pitchFamily="18" charset="0"/>
              </a:rPr>
              <a:t>Василий </a:t>
            </a:r>
            <a:r>
              <a:rPr lang="ru-RU" sz="2400" dirty="0" smtClean="0">
                <a:latin typeface="Bookman Old Style" pitchFamily="18" charset="0"/>
              </a:rPr>
              <a:t>был фиктивно зачислен на службу в Астраханский гусарский полк; получив звание прапорщика, которое давало право на личное дворянство, в 1789 году 6-летний Жуковский был внесён в дворянскую родословную книгу Тульской губернии и получил грамоту на дворянское достоинство, которая позволила ему впоследствии получить образование в частном пансионе, затем в Тульском народном училище.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072198" y="3500438"/>
            <a:ext cx="2881290" cy="2786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357166"/>
            <a:ext cx="2371725" cy="28575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428604"/>
            <a:ext cx="5238750" cy="4048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Содержимое 7"/>
          <p:cNvSpPr>
            <a:spLocks noGrp="1"/>
          </p:cNvSpPr>
          <p:nvPr>
            <p:ph idx="4294967295"/>
          </p:nvPr>
        </p:nvSpPr>
        <p:spPr>
          <a:xfrm>
            <a:off x="785786" y="4714875"/>
            <a:ext cx="7443814" cy="141128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800" dirty="0" smtClean="0">
                <a:latin typeface="Bookman Old Style" pitchFamily="18" charset="0"/>
              </a:rPr>
              <a:t>В 1797 году 14-летний Жуковский поступил в Московский университетский благородный пансион и учился в нём четыре года.</a:t>
            </a:r>
            <a:endParaRPr lang="ru-RU" sz="28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142844" y="214290"/>
            <a:ext cx="4186238" cy="292893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В 1802 Жуковский познакомился с Карамзиным, увлекшись 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сентиментализмом</a:t>
            </a:r>
            <a:r>
              <a:rPr lang="ru-RU" dirty="0" smtClean="0">
                <a:latin typeface="Bookman Old Style" pitchFamily="18" charset="0"/>
              </a:rPr>
              <a:t>. В «Вестнике Европы» было напечатано его </a:t>
            </a:r>
            <a:r>
              <a:rPr lang="ru-RU" dirty="0" smtClean="0">
                <a:latin typeface="Bookman Old Style" pitchFamily="18" charset="0"/>
              </a:rPr>
              <a:t>стихотворение«</a:t>
            </a:r>
            <a:r>
              <a:rPr lang="ru-RU" dirty="0" err="1" smtClean="0">
                <a:latin typeface="Bookman Old Style" pitchFamily="18" charset="0"/>
              </a:rPr>
              <a:t>Сель-ское</a:t>
            </a:r>
            <a:r>
              <a:rPr lang="ru-RU" dirty="0" smtClean="0">
                <a:latin typeface="Bookman Old Style" pitchFamily="18" charset="0"/>
              </a:rPr>
              <a:t> </a:t>
            </a:r>
            <a:r>
              <a:rPr lang="ru-RU" dirty="0" smtClean="0">
                <a:latin typeface="Bookman Old Style" pitchFamily="18" charset="0"/>
              </a:rPr>
              <a:t>кладбище» 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5072066" y="2928934"/>
            <a:ext cx="3824287" cy="37147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С 1805—1806 поэтическая сила Жуковского быстро возрастает, достигая своего высшего расцвета в 1808—1812. Всё это время Жуковский работал в «Вестнике Европы», а в </a:t>
            </a:r>
            <a:r>
              <a:rPr lang="ru-RU" dirty="0" smtClean="0">
                <a:latin typeface="Bookman Old Style" pitchFamily="18" charset="0"/>
              </a:rPr>
              <a:t>1808—1809 годах </a:t>
            </a:r>
            <a:r>
              <a:rPr lang="ru-RU" dirty="0" smtClean="0">
                <a:latin typeface="Bookman Old Style" pitchFamily="18" charset="0"/>
              </a:rPr>
              <a:t>был его редактором.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3286124"/>
            <a:ext cx="2714644" cy="33575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000760" y="142852"/>
            <a:ext cx="2881290" cy="27860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857232"/>
            <a:ext cx="2438399" cy="330517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500034" y="285728"/>
            <a:ext cx="507209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В 1808 явилась его </a:t>
            </a:r>
            <a:r>
              <a:rPr lang="ru-RU" sz="2800" dirty="0" smtClean="0">
                <a:latin typeface="Bookman Old Style" pitchFamily="18" charset="0"/>
              </a:rPr>
              <a:t>баллада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«Людмила»</a:t>
            </a:r>
            <a:r>
              <a:rPr lang="ru-RU" sz="2800" dirty="0" smtClean="0">
                <a:latin typeface="Bookman Old Style" pitchFamily="18" charset="0"/>
              </a:rPr>
              <a:t>. </a:t>
            </a:r>
            <a:r>
              <a:rPr lang="ru-RU" sz="2800" dirty="0" smtClean="0">
                <a:latin typeface="Bookman Old Style" pitchFamily="18" charset="0"/>
              </a:rPr>
              <a:t>С этой балладой в русскую литературу входило новое, совершенно особое содержание —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романтизм</a:t>
            </a:r>
            <a:r>
              <a:rPr lang="ru-RU" sz="2800" dirty="0" smtClean="0">
                <a:latin typeface="Bookman Old Style" pitchFamily="18" charset="0"/>
              </a:rPr>
              <a:t>. Жуковского захватило стремление в даль средних веков, в давно исчезнувший мир сказаний и преданий. </a:t>
            </a:r>
            <a:endParaRPr lang="ru-RU" sz="28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500066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В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1812 </a:t>
            </a:r>
            <a:r>
              <a:rPr lang="ru-RU" sz="2800" dirty="0" smtClean="0">
                <a:latin typeface="Bookman Old Style" pitchFamily="18" charset="0"/>
              </a:rPr>
              <a:t>Жуковский поступил в ополчение. В лагере под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Тарутином</a:t>
            </a:r>
            <a:r>
              <a:rPr lang="ru-RU" sz="2800" dirty="0" smtClean="0">
                <a:latin typeface="Bookman Old Style" pitchFamily="18" charset="0"/>
              </a:rPr>
              <a:t> он написал </a:t>
            </a:r>
            <a:r>
              <a:rPr lang="ru-RU" sz="2800" dirty="0" smtClean="0">
                <a:latin typeface="Bookman Old Style" pitchFamily="18" charset="0"/>
              </a:rPr>
              <a:t> стихотворение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«Певец 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во стане русских воинов», </a:t>
            </a:r>
            <a:r>
              <a:rPr lang="ru-RU" sz="2800" dirty="0" smtClean="0">
                <a:latin typeface="Bookman Old Style" pitchFamily="18" charset="0"/>
              </a:rPr>
              <a:t>сразу доставившего ему несравненно большую известность, чем вся предшествовавшая его поэтическая деятельность. В тысячах списков оно разошлось в армии и в России.</a:t>
            </a:r>
            <a:endParaRPr lang="ru-RU" sz="2800" dirty="0">
              <a:latin typeface="Bookman Old Styl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85728"/>
            <a:ext cx="2857500" cy="263367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072198" y="3857628"/>
            <a:ext cx="2881290" cy="27860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557</Words>
  <PresentationFormat>Экран (4:3)</PresentationFormat>
  <Paragraphs>33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Василий Андреевич Жуковский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Василий Андреевич Жуковский</dc:title>
  <dc:creator>Света</dc:creator>
  <cp:lastModifiedBy>Света</cp:lastModifiedBy>
  <cp:revision>12</cp:revision>
  <dcterms:created xsi:type="dcterms:W3CDTF">2012-09-27T13:35:07Z</dcterms:created>
  <dcterms:modified xsi:type="dcterms:W3CDTF">2012-09-28T12:15:49Z</dcterms:modified>
</cp:coreProperties>
</file>