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7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48EBE6-0EE5-4C45-8CF9-8E9CB57610D9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B19CE-F3E9-4C72-BE05-D7FC6F062CB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D167D-90B7-495D-A4E8-63AD4FEEBA4C}" type="datetime1">
              <a:rPr lang="ru-RU" smtClean="0"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EEA91-8C2D-41D1-8262-ABCBC591DE9C}" type="datetime1">
              <a:rPr lang="ru-RU" smtClean="0"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CB740-BE3C-420C-AC99-BD0191E20BB1}" type="datetime1">
              <a:rPr lang="ru-RU" smtClean="0"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0078-4C89-445A-A2FD-542217BC6B37}" type="datetime1">
              <a:rPr lang="ru-RU" smtClean="0"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49E6F-1813-467A-8D00-94FF3804797B}" type="datetime1">
              <a:rPr lang="ru-RU" smtClean="0"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617F6-4D88-4F07-AF51-A9A75A29CBB0}" type="datetime1">
              <a:rPr lang="ru-RU" smtClean="0"/>
              <a:t>28.09.2012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3CD-52C7-4C85-BB96-9A97589F5491}" type="datetime1">
              <a:rPr lang="ru-RU" smtClean="0"/>
              <a:t>28.09.2012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77A11-3A18-400D-94D6-843FB8DC687B}" type="datetime1">
              <a:rPr lang="ru-RU" smtClean="0"/>
              <a:t>28.09.2012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E5EB-3813-4061-9757-0F39BB546F47}" type="datetime1">
              <a:rPr lang="ru-RU" smtClean="0"/>
              <a:t>28.09.2012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CA148-D26F-4B42-A6C6-67306D268A0F}" type="datetime1">
              <a:rPr lang="ru-RU" smtClean="0"/>
              <a:t>28.09.2012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6013B-219A-4BAD-ACE1-42C644908C30}" type="datetime1">
              <a:rPr lang="ru-RU" smtClean="0"/>
              <a:t>28.09.2012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20CB6-C353-470A-9893-222BC901789B}" type="datetime1">
              <a:rPr lang="ru-RU" smtClean="0"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1785918" y="1928803"/>
            <a:ext cx="5986482" cy="167164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Lucida Sans Unicode" pitchFamily="34" charset="0"/>
                <a:cs typeface="Lucida Sans Unicode" pitchFamily="34" charset="0"/>
              </a:rPr>
              <a:t>От классицизма </a:t>
            </a:r>
            <a:br>
              <a:rPr lang="ru-RU" b="1" i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ru-RU" b="1" i="1" dirty="0" smtClean="0">
                <a:latin typeface="Lucida Sans Unicode" pitchFamily="34" charset="0"/>
                <a:cs typeface="Lucida Sans Unicode" pitchFamily="34" charset="0"/>
              </a:rPr>
              <a:t>к романтизму.</a:t>
            </a:r>
            <a:br>
              <a:rPr lang="ru-RU" b="1" i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ru-RU" b="1" i="1" dirty="0" smtClean="0">
                <a:latin typeface="Lucida Sans Unicode" pitchFamily="34" charset="0"/>
                <a:cs typeface="Lucida Sans Unicode" pitchFamily="34" charset="0"/>
              </a:rPr>
              <a:t>Русский романтизм</a:t>
            </a:r>
            <a:r>
              <a:rPr lang="ru-RU" i="1" dirty="0" smtClean="0">
                <a:latin typeface="Lucida Sans Unicode" pitchFamily="34" charset="0"/>
                <a:cs typeface="Lucida Sans Unicode" pitchFamily="34" charset="0"/>
              </a:rPr>
              <a:t>.</a:t>
            </a:r>
            <a:endParaRPr lang="ru-RU" i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Бродягина</a:t>
            </a:r>
            <a:r>
              <a:rPr lang="ru-RU" dirty="0" smtClean="0">
                <a:solidFill>
                  <a:schemeClr val="tx1"/>
                </a:solidFill>
              </a:rPr>
              <a:t> Ольга Семёновна, МАОУ </a:t>
            </a:r>
            <a:r>
              <a:rPr lang="ru-RU" dirty="0" err="1" smtClean="0">
                <a:solidFill>
                  <a:schemeClr val="tx1"/>
                </a:solidFill>
              </a:rPr>
              <a:t>Улётовская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сош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000108"/>
            <a:ext cx="321471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643042" y="1285860"/>
            <a:ext cx="4143404" cy="39703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Часто романтики искали свой идеал свободной, одухотворённой личности в историческим прошлом, а потому обращались к жанрам исторической повести, новеллы, баллады, исторической думы.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Бродягина</a:t>
            </a:r>
            <a:r>
              <a:rPr lang="ru-RU" dirty="0" smtClean="0">
                <a:solidFill>
                  <a:schemeClr val="tx1"/>
                </a:solidFill>
              </a:rPr>
              <a:t> Ольга Семёновна, МАОУ </a:t>
            </a:r>
            <a:r>
              <a:rPr lang="ru-RU" dirty="0" err="1" smtClean="0">
                <a:solidFill>
                  <a:schemeClr val="tx1"/>
                </a:solidFill>
              </a:rPr>
              <a:t>Улётовская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сош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Бродягина</a:t>
            </a:r>
            <a:r>
              <a:rPr lang="ru-RU" dirty="0" smtClean="0">
                <a:solidFill>
                  <a:schemeClr val="tx1"/>
                </a:solidFill>
              </a:rPr>
              <a:t> Ольга Семёновна, МАОУ </a:t>
            </a:r>
            <a:r>
              <a:rPr lang="ru-RU" dirty="0" err="1" smtClean="0">
                <a:solidFill>
                  <a:schemeClr val="tx1"/>
                </a:solidFill>
              </a:rPr>
              <a:t>Улётовская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сош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500042"/>
            <a:ext cx="7143800" cy="56323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Романтический </a:t>
            </a:r>
            <a:r>
              <a:rPr lang="ru-RU" sz="2400" b="1" dirty="0" smtClean="0">
                <a:solidFill>
                  <a:srgbClr val="C00000"/>
                </a:solidFill>
              </a:rPr>
              <a:t>герой </a:t>
            </a:r>
            <a:r>
              <a:rPr lang="ru-RU" sz="2400" dirty="0" smtClean="0"/>
              <a:t>– исключительная личность. Он велик своим духом, могучими страстями, высокими стремлениями, непокорностью и нежеланием мириться с обыденностью и прозаической сущностью бытия.</a:t>
            </a:r>
          </a:p>
          <a:p>
            <a:pPr algn="ctr"/>
            <a:r>
              <a:rPr lang="ru-RU" sz="2400" dirty="0" smtClean="0"/>
              <a:t>Внутренний мир героя-романтика противоречив и сложен.</a:t>
            </a:r>
            <a:r>
              <a:rPr lang="ru-RU" sz="2400" b="1" dirty="0" smtClean="0">
                <a:solidFill>
                  <a:srgbClr val="C00000"/>
                </a:solidFill>
              </a:rPr>
              <a:t> Человек </a:t>
            </a:r>
            <a:r>
              <a:rPr lang="ru-RU" sz="2400" dirty="0" smtClean="0"/>
              <a:t>– малая Вселенная со своими стихиями и страстями.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Герой-романтик</a:t>
            </a:r>
            <a:r>
              <a:rPr lang="ru-RU" sz="2400" dirty="0" smtClean="0"/>
              <a:t> устремлён к своему идеалу, чаще всего недостижимому, а потому удел романтика – </a:t>
            </a:r>
            <a:r>
              <a:rPr lang="ru-RU" sz="2400" b="1" dirty="0" smtClean="0">
                <a:solidFill>
                  <a:srgbClr val="C00000"/>
                </a:solidFill>
              </a:rPr>
              <a:t>одиночество, непонимание, «</a:t>
            </a:r>
            <a:r>
              <a:rPr lang="ru-RU" sz="2400" b="1" dirty="0" err="1" smtClean="0">
                <a:solidFill>
                  <a:srgbClr val="C00000"/>
                </a:solidFill>
              </a:rPr>
              <a:t>покинутость</a:t>
            </a:r>
            <a:r>
              <a:rPr lang="ru-RU" sz="2400" b="1" dirty="0" smtClean="0">
                <a:solidFill>
                  <a:srgbClr val="C00000"/>
                </a:solidFill>
              </a:rPr>
              <a:t>» </a:t>
            </a:r>
            <a:r>
              <a:rPr lang="ru-RU" sz="2400" dirty="0" smtClean="0"/>
              <a:t>в мире. Судьба романтического героя чаще всего трагична.</a:t>
            </a:r>
          </a:p>
          <a:p>
            <a:pPr algn="ctr"/>
            <a:r>
              <a:rPr lang="ru-RU" sz="2400" dirty="0" smtClean="0"/>
              <a:t>Идеалом для романтика становятся </a:t>
            </a:r>
            <a:r>
              <a:rPr lang="ru-RU" sz="2400" b="1" dirty="0" smtClean="0">
                <a:solidFill>
                  <a:srgbClr val="C00000"/>
                </a:solidFill>
              </a:rPr>
              <a:t>свобода,</a:t>
            </a:r>
            <a:r>
              <a:rPr lang="ru-RU" sz="2400" dirty="0" smtClean="0"/>
              <a:t> яркие характеры национальной истории, ушедшее, фантастическое.  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4294967295"/>
          </p:nvPr>
        </p:nvSpPr>
        <p:spPr>
          <a:xfrm>
            <a:off x="1957388" y="1600200"/>
            <a:ext cx="540069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Романтизм – течение </a:t>
            </a: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 направление) в европейской и американской литературе и искусстве конца 18 – начала 19 века.</a:t>
            </a: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Бродягина</a:t>
            </a:r>
            <a:r>
              <a:rPr lang="ru-RU" dirty="0" smtClean="0">
                <a:solidFill>
                  <a:schemeClr val="tx1"/>
                </a:solidFill>
              </a:rPr>
              <a:t> Ольга Семёновна, МАОУ </a:t>
            </a:r>
            <a:r>
              <a:rPr lang="ru-RU" dirty="0" err="1" smtClean="0">
                <a:solidFill>
                  <a:schemeClr val="tx1"/>
                </a:solidFill>
              </a:rPr>
              <a:t>Улётовская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сош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85918" y="1000108"/>
            <a:ext cx="5072082" cy="224676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исторические события в Европе и России в конце 18 – начале 19 веков могли стать почвой для возникновения романтизма?</a:t>
            </a:r>
          </a:p>
        </p:txBody>
      </p:sp>
      <p:pic>
        <p:nvPicPr>
          <p:cNvPr id="5" name="Picture 7" descr="делакруа свобода, ведущая народ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3214686"/>
            <a:ext cx="4284662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Бродягина</a:t>
            </a:r>
            <a:r>
              <a:rPr lang="ru-RU" dirty="0" smtClean="0">
                <a:solidFill>
                  <a:schemeClr val="tx1"/>
                </a:solidFill>
              </a:rPr>
              <a:t> Ольга Семёновна, МАОУ </a:t>
            </a:r>
            <a:r>
              <a:rPr lang="ru-RU" dirty="0" err="1" smtClean="0">
                <a:solidFill>
                  <a:schemeClr val="tx1"/>
                </a:solidFill>
              </a:rPr>
              <a:t>Улётовская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сош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85918" y="1071546"/>
            <a:ext cx="6072230" cy="437172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Великая французская революция всколыхнула всю Европу: казнь короля, ниспровержение монархии, провозглашение республики – вспышка надежд, уверенность в скором приходе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«свободы, равенства и братства».</a:t>
            </a:r>
          </a:p>
          <a:p>
            <a:pPr algn="ctr">
              <a:lnSpc>
                <a:spcPct val="8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 революция вскоре обернулась якобинской диктатурой, террором и закончилась переворотом, совершённым крупной буржуазией, установлением империи Наполеона</a:t>
            </a:r>
            <a:r>
              <a:rPr lang="ru-RU" sz="2800" dirty="0" smtClean="0">
                <a:solidFill>
                  <a:srgbClr val="660033"/>
                </a:solidFill>
              </a:rPr>
              <a:t>.</a:t>
            </a:r>
            <a:endParaRPr lang="ru-RU" sz="2800" dirty="0" smtClean="0">
              <a:solidFill>
                <a:srgbClr val="66003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Бродягина</a:t>
            </a:r>
            <a:r>
              <a:rPr lang="ru-RU" dirty="0" smtClean="0">
                <a:solidFill>
                  <a:schemeClr val="tx1"/>
                </a:solidFill>
              </a:rPr>
              <a:t> Ольга Семёновна, МАОУ </a:t>
            </a:r>
            <a:r>
              <a:rPr lang="ru-RU" dirty="0" err="1" smtClean="0">
                <a:solidFill>
                  <a:schemeClr val="tx1"/>
                </a:solidFill>
              </a:rPr>
              <a:t>Улётовская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сош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1285860"/>
            <a:ext cx="5715040" cy="35394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Нечто подобное произошло и в России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Всколыхнувшая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страну Отечественная война 1812 года, обещания реформ императора Александра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убежденность лучших умов и сердец  России в том, что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«придёт желанная пора»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свободы.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Бродягина</a:t>
            </a:r>
            <a:r>
              <a:rPr lang="ru-RU" dirty="0" smtClean="0">
                <a:solidFill>
                  <a:schemeClr val="tx1"/>
                </a:solidFill>
              </a:rPr>
              <a:t> Ольга Семёновна, МАОУ </a:t>
            </a:r>
            <a:r>
              <a:rPr lang="ru-RU" dirty="0" err="1" smtClean="0">
                <a:solidFill>
                  <a:schemeClr val="tx1"/>
                </a:solidFill>
              </a:rPr>
              <a:t>Улётовская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сош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857232"/>
            <a:ext cx="6572296" cy="489364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Мир в восприятии романтиков противоречив и дисгармоничен: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одной стороны –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реальность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гнетущая, серая, обрекающая на скуку и унылое существование, лишённое свободы, одухотворённости и радости,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другой –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мечта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прекрасная, притягательная, но чаще всего недостижимая.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Несоответствие идеала и реальности называется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романтическим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двоемирием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реальный мир словно «проверяется» идеальным, гармоничным миром, созданным в воображении. Между этими двумя мирами – непроходимая пропасть.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Бродягина</a:t>
            </a:r>
            <a:r>
              <a:rPr lang="ru-RU" dirty="0" smtClean="0">
                <a:solidFill>
                  <a:schemeClr val="tx1"/>
                </a:solidFill>
              </a:rPr>
              <a:t> Ольга Семёновна, МАОУ </a:t>
            </a:r>
            <a:r>
              <a:rPr lang="ru-RU" dirty="0" err="1" smtClean="0">
                <a:solidFill>
                  <a:schemeClr val="tx1"/>
                </a:solidFill>
              </a:rPr>
              <a:t>Улётовская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сош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4143404" cy="35394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Смешение сна и реальности, тема ночи, устремленность в бесконечное, тоска по дальним экзотическим землям – характерные особенности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романтизма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Генрих Фузели Ночной кошмар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571480"/>
            <a:ext cx="4000528" cy="450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714612" y="4857760"/>
            <a:ext cx="6042890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Иоганн Генрих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Фюссли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«Ночной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кошмар»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Бродягина</a:t>
            </a:r>
            <a:r>
              <a:rPr lang="ru-RU" dirty="0" smtClean="0">
                <a:solidFill>
                  <a:schemeClr val="tx1"/>
                </a:solidFill>
              </a:rPr>
              <a:t> Ольга Семёновна, МАОУ </a:t>
            </a:r>
            <a:r>
              <a:rPr lang="ru-RU" dirty="0" err="1" smtClean="0">
                <a:solidFill>
                  <a:schemeClr val="tx1"/>
                </a:solidFill>
              </a:rPr>
              <a:t>Улётовская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сош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1071546"/>
            <a:ext cx="4500594" cy="39703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Судьба романтического героя чаще всего трагична: бросая вызов обществу, толпе, судьбе, всему миру, романтик оказывается одиноким, изгнанным, непонятым и часто в этом противостоянии с судьбой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гибнет.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мцыри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57752" y="1285860"/>
            <a:ext cx="3178175" cy="381635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Бродягина</a:t>
            </a:r>
            <a:r>
              <a:rPr lang="ru-RU" dirty="0" smtClean="0">
                <a:solidFill>
                  <a:schemeClr val="tx1"/>
                </a:solidFill>
              </a:rPr>
              <a:t> Ольга Семёновна, МАОУ </a:t>
            </a:r>
            <a:r>
              <a:rPr lang="ru-RU" dirty="0" err="1" smtClean="0">
                <a:solidFill>
                  <a:schemeClr val="tx1"/>
                </a:solidFill>
              </a:rPr>
              <a:t>Улётовская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сош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edsovet.su/_ld/224/579201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290" y="1071546"/>
            <a:ext cx="321471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928662" y="785794"/>
            <a:ext cx="5429272" cy="39703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Один из центральных романтических образов – путник, странник – человек, оставляющий защищённость и удобство домашнего очага, идущий навстречу неизвестному, возможно, враждебному миру без твёрдой убеждённости, что он когда-нибудь вернётся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обратно.</a:t>
            </a:r>
            <a:r>
              <a:rPr lang="ru-RU" dirty="0" smtClean="0">
                <a:solidFill>
                  <a:schemeClr val="accent1"/>
                </a:solidFill>
              </a:rPr>
              <a:t>.</a:t>
            </a:r>
            <a:endParaRPr lang="ru-RU" dirty="0" smtClean="0">
              <a:solidFill>
                <a:schemeClr val="accent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Бродягина Ольга Семёновна, МАОУ Улётовская сош</a:t>
            </a: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505</Words>
  <PresentationFormat>Экран 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От классицизма  к романтизму. Русский романтизм.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6</cp:revision>
  <dcterms:created xsi:type="dcterms:W3CDTF">2012-09-28T12:39:40Z</dcterms:created>
  <dcterms:modified xsi:type="dcterms:W3CDTF">2012-09-28T13:38:13Z</dcterms:modified>
</cp:coreProperties>
</file>