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56" r:id="rId3"/>
    <p:sldId id="257" r:id="rId4"/>
    <p:sldId id="258" r:id="rId5"/>
    <p:sldId id="259" r:id="rId6"/>
    <p:sldId id="262" r:id="rId7"/>
    <p:sldId id="263" r:id="rId8"/>
    <p:sldId id="264" r:id="rId9"/>
    <p:sldId id="265" r:id="rId10"/>
    <p:sldId id="266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8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07.05.2011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07.05.2011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07.05.2011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07.05.2011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07.05.2011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07.05.2011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07.05.2011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07.05.2011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07.05.2011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07.05.2011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07.05.2011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07.05.2011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99-4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19614"/>
            <a:ext cx="9144000" cy="6818771"/>
          </a:xfrm>
          <a:prstGeom prst="rect">
            <a:avLst/>
          </a:prstGeom>
        </p:spPr>
      </p:pic>
      <p:sp>
        <p:nvSpPr>
          <p:cNvPr id="3" name="Заголовок 2"/>
          <p:cNvSpPr>
            <a:spLocks noGrp="1"/>
          </p:cNvSpPr>
          <p:nvPr>
            <p:ph type="ctrTitle" idx="4294967295"/>
          </p:nvPr>
        </p:nvSpPr>
        <p:spPr>
          <a:xfrm>
            <a:off x="1331640" y="2130425"/>
            <a:ext cx="6440760" cy="1470025"/>
          </a:xfrm>
        </p:spPr>
        <p:txBody>
          <a:bodyPr>
            <a:noAutofit/>
          </a:bodyPr>
          <a:lstStyle/>
          <a:p>
            <a:r>
              <a:rPr lang="ru-RU" sz="6000" b="1" i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Как правильно написать письмо?</a:t>
            </a:r>
            <a:endParaRPr lang="ru-RU" sz="6000" b="1" i="1" dirty="0">
              <a:solidFill>
                <a:schemeClr val="accent4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чернильница.gif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1259632" y="4149080"/>
            <a:ext cx="1524000" cy="1524000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99-4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19614"/>
            <a:ext cx="9144000" cy="6818771"/>
          </a:xfrm>
          <a:prstGeom prst="rect">
            <a:avLst/>
          </a:prstGeom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Задание</a:t>
            </a:r>
            <a:endParaRPr lang="ru-RU" b="1" i="1" dirty="0">
              <a:solidFill>
                <a:schemeClr val="accent4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endParaRPr lang="ru-RU" dirty="0" smtClean="0"/>
          </a:p>
          <a:p>
            <a:endParaRPr lang="ru-RU" dirty="0" smtClean="0"/>
          </a:p>
          <a:p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Отредактируйте текст сочинения ученицы.</a:t>
            </a:r>
          </a:p>
          <a:p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Найдите орфографические, пунктуационные и речевые ошибки.</a:t>
            </a:r>
          </a:p>
          <a:p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Соответствует ли работа ученицы требованиям написания сочинения в эпистолярном жанре?</a:t>
            </a:r>
            <a:endParaRPr lang="ru-RU" b="1" dirty="0">
              <a:solidFill>
                <a:schemeClr val="accent4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чернильница.gif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1619672" y="764704"/>
            <a:ext cx="1524000" cy="152400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99-4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19614"/>
            <a:ext cx="9144000" cy="6818771"/>
          </a:xfrm>
          <a:prstGeom prst="rect">
            <a:avLst/>
          </a:prstGeom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Что такое письмо?</a:t>
            </a:r>
            <a:endParaRPr lang="ru-RU" b="1" i="1" dirty="0">
              <a:solidFill>
                <a:schemeClr val="accent4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 </a:t>
            </a:r>
            <a:r>
              <a:rPr lang="ru-RU" sz="40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Письмо</a:t>
            </a:r>
            <a:r>
              <a:rPr lang="ru-RU" sz="4000" b="1" i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– написанный текст, посылаемый для сообщения чего-нибудь кому-нибудь. </a:t>
            </a:r>
          </a:p>
          <a:p>
            <a:pPr>
              <a:buNone/>
            </a:pPr>
            <a:r>
              <a:rPr lang="ru-RU" sz="4000" b="1" i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             Ожегов С.И.</a:t>
            </a:r>
          </a:p>
          <a:p>
            <a:pPr>
              <a:buNone/>
            </a:pPr>
            <a:r>
              <a:rPr lang="ru-RU" dirty="0" smtClean="0"/>
              <a:t>   </a:t>
            </a:r>
            <a:endParaRPr lang="ru-RU" dirty="0"/>
          </a:p>
        </p:txBody>
      </p:sp>
      <p:pic>
        <p:nvPicPr>
          <p:cNvPr id="7" name="Рисунок 6" descr="книга лист.jpe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971600" y="3933056"/>
            <a:ext cx="1656184" cy="146188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99-4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19614"/>
            <a:ext cx="9144000" cy="6818771"/>
          </a:xfrm>
          <a:prstGeom prst="rect">
            <a:avLst/>
          </a:prstGeo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620688"/>
            <a:ext cx="8229600" cy="792088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Историческая справка</a:t>
            </a:r>
            <a:br>
              <a:rPr lang="ru-RU" b="1" i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b="1" i="1" dirty="0">
              <a:solidFill>
                <a:schemeClr val="accent4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1600200"/>
            <a:ext cx="8075240" cy="4525963"/>
          </a:xfrm>
        </p:spPr>
        <p:txBody>
          <a:bodyPr>
            <a:normAutofit fontScale="77500" lnSpcReduction="20000"/>
          </a:bodyPr>
          <a:lstStyle/>
          <a:p>
            <a:pPr algn="just">
              <a:buNone/>
            </a:pPr>
            <a:r>
              <a:rPr lang="ru-RU" dirty="0" smtClean="0"/>
              <a:t>  </a:t>
            </a:r>
            <a:r>
              <a:rPr lang="ru-RU" sz="3300" i="1" dirty="0" smtClean="0">
                <a:latin typeface="Times New Roman" pitchFamily="18" charset="0"/>
                <a:cs typeface="Times New Roman" pitchFamily="18" charset="0"/>
              </a:rPr>
              <a:t>В разных языках слово  </a:t>
            </a:r>
            <a:r>
              <a:rPr lang="ru-RU" sz="33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«письмо»  </a:t>
            </a:r>
            <a:r>
              <a:rPr lang="ru-RU" sz="3300" i="1" dirty="0" smtClean="0">
                <a:latin typeface="Times New Roman" pitchFamily="18" charset="0"/>
                <a:cs typeface="Times New Roman" pitchFamily="18" charset="0"/>
              </a:rPr>
              <a:t>имеет различные оттенки. В латинском языке (письмо – </a:t>
            </a:r>
            <a:r>
              <a:rPr lang="ru-RU" sz="3300" i="1" dirty="0" err="1" smtClean="0">
                <a:latin typeface="Times New Roman" pitchFamily="18" charset="0"/>
                <a:cs typeface="Times New Roman" pitchFamily="18" charset="0"/>
              </a:rPr>
              <a:t>Epistola</a:t>
            </a:r>
            <a:r>
              <a:rPr lang="ru-RU" sz="3300" i="1" dirty="0" smtClean="0">
                <a:latin typeface="Times New Roman" pitchFamily="18" charset="0"/>
                <a:cs typeface="Times New Roman" pitchFamily="18" charset="0"/>
              </a:rPr>
              <a:t>) – литературное произведение в форме письма. Как литературный жанр эпистола в России существовала в XVIII веке. Первая русская эпистола написана Тредиаковским. Известны эпистолы Сумарокова и знаменитое </a:t>
            </a:r>
            <a:r>
              <a:rPr lang="ru-RU" sz="33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«Письмо о пользе стекла» </a:t>
            </a:r>
            <a:r>
              <a:rPr lang="ru-RU" sz="3300" i="1" dirty="0" smtClean="0">
                <a:latin typeface="Times New Roman" pitchFamily="18" charset="0"/>
                <a:cs typeface="Times New Roman" pitchFamily="18" charset="0"/>
              </a:rPr>
              <a:t>Ломоносова.    </a:t>
            </a:r>
            <a:r>
              <a:rPr lang="ru-RU" sz="33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Эпистолярная </a:t>
            </a:r>
            <a:r>
              <a:rPr lang="ru-RU" sz="3300" i="1" dirty="0" smtClean="0">
                <a:latin typeface="Times New Roman" pitchFamily="18" charset="0"/>
                <a:cs typeface="Times New Roman" pitchFamily="18" charset="0"/>
              </a:rPr>
              <a:t>форма – редкое явление в литературе, и в последнее время почти вышла из употребления. К эпистолярной форме относятся послания, письма.</a:t>
            </a:r>
          </a:p>
          <a:p>
            <a:pPr algn="just">
              <a:buNone/>
            </a:pPr>
            <a:r>
              <a:rPr lang="ru-RU" sz="3300" i="1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99-4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19614"/>
            <a:ext cx="9144000" cy="6818771"/>
          </a:xfrm>
          <a:prstGeom prst="rect">
            <a:avLst/>
          </a:prstGeo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792088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Историческая справка</a:t>
            </a:r>
            <a:br>
              <a:rPr lang="ru-RU" b="1" i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just"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Истоки </a:t>
            </a:r>
            <a:r>
              <a:rPr lang="ru-RU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эпистолярных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произведений уходят еще в древнюю литературу – как составной элемент многих повестей. В литературе XVIII – XIX веков эпистолярное построение произведения становится самостоятельной формой выражения главной мысли, идеи, взглядов автора: Пушкин, Лермонтов, Достоевский, а позже Марина Цветаева, Анна Ахматова не раз обращались к эпистоле как к жанру. Итак, </a:t>
            </a:r>
            <a:r>
              <a:rPr lang="ru-RU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эпистолярное произведение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– это литературный жанр, выполненный в форме письма.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99-4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19614"/>
            <a:ext cx="9144000" cy="6818771"/>
          </a:xfrm>
          <a:prstGeom prst="rect">
            <a:avLst/>
          </a:prstGeo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620688"/>
            <a:ext cx="8229600" cy="720080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Правила оформления письма</a:t>
            </a:r>
            <a:br>
              <a:rPr lang="ru-RU" b="1" i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b="1" i="1" dirty="0">
              <a:solidFill>
                <a:schemeClr val="accent4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073427"/>
          </a:xfrm>
        </p:spPr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ru-RU" dirty="0" smtClean="0"/>
              <a:t> </a:t>
            </a:r>
          </a:p>
          <a:p>
            <a:pPr algn="just">
              <a:buNone/>
            </a:pPr>
            <a:r>
              <a:rPr lang="ru-RU" sz="4500" i="1" dirty="0" smtClean="0"/>
              <a:t>1. В правом  верхнем углу обязательно должна быть указана дата и место его написания, можно уточнить еще и час.</a:t>
            </a:r>
          </a:p>
          <a:p>
            <a:pPr algn="just">
              <a:buNone/>
            </a:pPr>
            <a:r>
              <a:rPr lang="ru-RU" sz="4500" i="1" dirty="0" smtClean="0"/>
              <a:t> 2. В середине первой строки обычно пишут обращение. Восклицательный знак после обращения указывает на то, что адресату выражается особо уважительное отношение. Если вы адресата называете на «Вы», то обязательно пишите это слово с большой буквы.</a:t>
            </a:r>
          </a:p>
          <a:p>
            <a:pPr algn="just">
              <a:buNone/>
            </a:pPr>
            <a:r>
              <a:rPr lang="ru-RU" sz="4500" i="1" dirty="0" smtClean="0"/>
              <a:t> 3. В конце письма обязательно ставится подпись.</a:t>
            </a:r>
          </a:p>
          <a:p>
            <a:pPr algn="just">
              <a:buNone/>
            </a:pPr>
            <a:r>
              <a:rPr lang="ru-RU" sz="4500" i="1" dirty="0" smtClean="0"/>
              <a:t> 4. Почерк должен быть красивым и разборчивым – это знак внимания и уважения к адресату.</a:t>
            </a:r>
          </a:p>
          <a:p>
            <a:pPr algn="just">
              <a:buNone/>
            </a:pPr>
            <a:r>
              <a:rPr lang="ru-RU" sz="4500" i="1" dirty="0" smtClean="0"/>
              <a:t> 5. Бумага должна быть лучше белой, а конверт чистый и неизмятый.</a:t>
            </a:r>
          </a:p>
          <a:p>
            <a:pPr algn="just">
              <a:buNone/>
            </a:pPr>
            <a:r>
              <a:rPr lang="ru-RU" sz="4500" i="1" dirty="0" smtClean="0"/>
              <a:t> </a:t>
            </a:r>
          </a:p>
          <a:p>
            <a:endParaRPr lang="ru-RU" sz="4500" i="1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99-4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19614"/>
            <a:ext cx="9144000" cy="6818771"/>
          </a:xfrm>
          <a:prstGeom prst="rect">
            <a:avLst/>
          </a:prstGeo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1296144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План письма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857403"/>
          </a:xfrm>
        </p:spPr>
        <p:txBody>
          <a:bodyPr>
            <a:normAutofit/>
          </a:bodyPr>
          <a:lstStyle/>
          <a:p>
            <a:pPr marL="514350" indent="-514350"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Дата.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2. Приветствие, обращение.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3. Изложение того, что хочешь написать.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4. Заключение.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5. Подпись.</a:t>
            </a:r>
          </a:p>
          <a:p>
            <a:endParaRPr lang="ru-RU" dirty="0"/>
          </a:p>
        </p:txBody>
      </p:sp>
      <p:pic>
        <p:nvPicPr>
          <p:cNvPr id="6" name="Рисунок 5" descr="чернильница.gif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3419872" y="3717032"/>
            <a:ext cx="1524000" cy="152400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99-4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19614"/>
            <a:ext cx="9144000" cy="6818771"/>
          </a:xfrm>
          <a:prstGeom prst="rect">
            <a:avLst/>
          </a:prstGeo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052736"/>
            <a:ext cx="8229600" cy="21602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</a:t>
            </a:r>
            <a:r>
              <a:rPr lang="ru-RU" b="1" i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Памятка пишущему сочинение в эпистолярном жанре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i="1" dirty="0" smtClean="0">
                <a:latin typeface="Times New Roman" pitchFamily="18" charset="0"/>
                <a:cs typeface="Times New Roman" pitchFamily="18" charset="0"/>
              </a:rPr>
            </a:b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4641379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Обращение к адресату / выберите форму/;</a:t>
            </a:r>
          </a:p>
          <a:p>
            <a:r>
              <a:rPr lang="ru-RU" dirty="0" smtClean="0"/>
              <a:t>Деловая, личная информация / события, поступки, переживания/;</a:t>
            </a:r>
          </a:p>
          <a:p>
            <a:r>
              <a:rPr lang="ru-RU" dirty="0" smtClean="0"/>
              <a:t>Наиболее важный факт, эпизод, пожелание, просьба, благодарность/ говорите от первого лица, оценивайте не человека, а его действия/;</a:t>
            </a:r>
          </a:p>
          <a:p>
            <a:r>
              <a:rPr lang="ru-RU" dirty="0" smtClean="0"/>
              <a:t>Завершение, прощание с адресатом, оценка себя, своей роли в его глазах;</a:t>
            </a:r>
          </a:p>
          <a:p>
            <a:r>
              <a:rPr lang="ru-RU" dirty="0" smtClean="0"/>
              <a:t>Дата, подпись. 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6" name="Рисунок 5" descr="чернильница.gif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7620000" y="4941168"/>
            <a:ext cx="1524000" cy="152400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99-4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19614"/>
            <a:ext cx="9144000" cy="6818771"/>
          </a:xfrm>
          <a:prstGeom prst="rect">
            <a:avLst/>
          </a:prstGeo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Письмо ветерану </a:t>
            </a:r>
            <a:r>
              <a:rPr lang="ru-RU" b="1" i="1" dirty="0" err="1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ВОв</a:t>
            </a:r>
            <a:endParaRPr lang="ru-RU" b="1" i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289451"/>
          </a:xfrm>
        </p:spPr>
        <p:txBody>
          <a:bodyPr>
            <a:normAutofit fontScale="25000" lnSpcReduction="20000"/>
          </a:bodyPr>
          <a:lstStyle/>
          <a:p>
            <a:endParaRPr lang="ru-RU" dirty="0" smtClean="0"/>
          </a:p>
          <a:p>
            <a:pPr>
              <a:buNone/>
            </a:pPr>
            <a:r>
              <a:rPr lang="ru-RU" dirty="0" smtClean="0"/>
              <a:t> </a:t>
            </a:r>
          </a:p>
          <a:p>
            <a:endParaRPr lang="ru-RU" dirty="0" smtClean="0"/>
          </a:p>
          <a:p>
            <a:pPr algn="just">
              <a:buNone/>
            </a:pPr>
            <a:r>
              <a:rPr lang="ru-RU" sz="7400" dirty="0" smtClean="0"/>
              <a:t>       Здравствуйте, дорогие ветераны Великой Отечественной войны! </a:t>
            </a:r>
          </a:p>
          <a:p>
            <a:pPr algn="just"/>
            <a:endParaRPr lang="ru-RU" sz="7400" dirty="0" smtClean="0"/>
          </a:p>
          <a:p>
            <a:pPr algn="just">
              <a:buNone/>
            </a:pPr>
            <a:r>
              <a:rPr lang="ru-RU" sz="7400" dirty="0" smtClean="0"/>
              <a:t>       Пишет Вам ученица 6 класса Макеева Полина. Мне стало интересно поучаствовать в конкурсе сочинений: «Мой дед-герой». Я хочу поздравить всех ветеранов с юбилейной датой и поблагодарить за их огромный вклад в великую Победу. </a:t>
            </a:r>
          </a:p>
          <a:p>
            <a:pPr algn="just">
              <a:buNone/>
            </a:pPr>
            <a:endParaRPr lang="ru-RU" sz="7400" dirty="0" smtClean="0"/>
          </a:p>
          <a:p>
            <a:pPr algn="just">
              <a:buNone/>
            </a:pPr>
            <a:r>
              <a:rPr lang="ru-RU" sz="7400" dirty="0" smtClean="0"/>
              <a:t>      О войне я знаю не только из книг, фильмов, но и из рассказов, воспоминаний моих родственников. В нашей семье бережно хранятся боевые награды моего прадедушки Елизарова Михаила Николаевича, который отважно сражался на фронтах войны в кавалерийском полку. Он уже давно умер, но о его заслугах я узнала от моей мамы. Также у меня были легендарные прадедушки. </a:t>
            </a:r>
          </a:p>
          <a:p>
            <a:pPr algn="just"/>
            <a:endParaRPr lang="ru-RU" sz="7400" dirty="0" smtClean="0"/>
          </a:p>
          <a:p>
            <a:pPr algn="just">
              <a:buNone/>
            </a:pPr>
            <a:r>
              <a:rPr lang="ru-RU" sz="7400" dirty="0" smtClean="0"/>
              <a:t>      Макеев Николай Васильевич, майор медицинской службы, в годы войны был начальником санитарного поезда и многих раненых солдат спасал от смерти. Его брат Макеев Петр Васильевич возглавлял подпольное движение в городе Николаеве. За огромный вклад в победу он был посмертно награжден орденами и медалями, в городе Николаеве ему установлен бюст. </a:t>
            </a:r>
          </a:p>
          <a:p>
            <a:pPr algn="just"/>
            <a:endParaRPr lang="ru-RU" sz="7400" dirty="0" smtClean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99-4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19614"/>
            <a:ext cx="9144000" cy="6818771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683568" y="404664"/>
            <a:ext cx="7992888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None/>
            </a:pPr>
            <a:r>
              <a:rPr lang="ru-RU" dirty="0" smtClean="0"/>
              <a:t>Хочу рассказать Вам об одной нашей семейной реликвии - простой стальной ложке. Да нет, уж не слишком она простая, у этой ложки своя история. </a:t>
            </a:r>
          </a:p>
          <a:p>
            <a:pPr algn="just">
              <a:buNone/>
            </a:pPr>
            <a:endParaRPr lang="ru-RU" dirty="0" smtClean="0"/>
          </a:p>
          <a:p>
            <a:pPr algn="just">
              <a:buNone/>
            </a:pPr>
            <a:r>
              <a:rPr lang="ru-RU" dirty="0" smtClean="0"/>
              <a:t>В 1943 году в доме моей прабабушки остановились пять солдат. Они после госпиталя возвращались на фронт. Моя прабабушка Макеева Мария Федоровна, чем могла им помогла, дала в дорогу мешок картошки, хлеба, а в знак благодарности один солдат своими руками сделал стальную ложку и подарили ей. Это ложка по наследству перешла к моему папе, и сейчас достойное место занимает на нашей кухне. </a:t>
            </a:r>
          </a:p>
          <a:p>
            <a:pPr algn="just"/>
            <a:endParaRPr lang="ru-RU" dirty="0" smtClean="0"/>
          </a:p>
          <a:p>
            <a:pPr algn="just">
              <a:buNone/>
            </a:pPr>
            <a:r>
              <a:rPr lang="ru-RU" dirty="0" smtClean="0"/>
              <a:t>Я думаю, что в каждой семье хранятся воспоминания о войне. Они должны быть и передаваться молодому поколению. </a:t>
            </a:r>
          </a:p>
          <a:p>
            <a:pPr algn="just"/>
            <a:endParaRPr lang="ru-RU" dirty="0" smtClean="0"/>
          </a:p>
          <a:p>
            <a:pPr algn="just">
              <a:buNone/>
            </a:pPr>
            <a:r>
              <a:rPr lang="ru-RU" dirty="0" smtClean="0"/>
              <a:t>Всем ветеранам я хочу пожелать крепкого здоровья, долгих лет жизни. </a:t>
            </a:r>
          </a:p>
          <a:p>
            <a:pPr algn="just"/>
            <a:endParaRPr lang="ru-RU" dirty="0" smtClean="0"/>
          </a:p>
          <a:p>
            <a:pPr algn="just">
              <a:buNone/>
            </a:pPr>
            <a:r>
              <a:rPr lang="ru-RU" dirty="0" smtClean="0"/>
              <a:t>О себе знаю точно, что каждый год 9 Мая мы всей семьей будем отмечать этот великий праздник, все воспоминания о войне моих близких, семейные реликвии я сохраню для своих детей. Всего Вам доброго. </a:t>
            </a:r>
          </a:p>
          <a:p>
            <a:pPr algn="just"/>
            <a:endParaRPr lang="ru-RU" dirty="0" smtClean="0"/>
          </a:p>
          <a:p>
            <a:pPr algn="just">
              <a:buNone/>
            </a:pPr>
            <a:r>
              <a:rPr lang="ru-RU" dirty="0" smtClean="0"/>
              <a:t>                                                      Макеева Полина, ученица 6 класса.</a:t>
            </a:r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4F4F4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</TotalTime>
  <Words>559</Words>
  <Application>Microsoft Office PowerPoint</Application>
  <PresentationFormat>Экран (4:3)</PresentationFormat>
  <Paragraphs>58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Как правильно написать письмо?</vt:lpstr>
      <vt:lpstr>Что такое письмо?</vt:lpstr>
      <vt:lpstr>Историческая справка </vt:lpstr>
      <vt:lpstr>Историческая справка </vt:lpstr>
      <vt:lpstr>Правила оформления письма </vt:lpstr>
      <vt:lpstr>План письма </vt:lpstr>
      <vt:lpstr> Памятка пишущему сочинение в эпистолярном жанре </vt:lpstr>
      <vt:lpstr>Письмо ветерану ВОв</vt:lpstr>
      <vt:lpstr>Слайд 9</vt:lpstr>
      <vt:lpstr>Задание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Как правильно написать письмо?</dc:title>
  <cp:lastModifiedBy>Admin</cp:lastModifiedBy>
  <cp:revision>6</cp:revision>
  <dcterms:modified xsi:type="dcterms:W3CDTF">2011-05-07T03:43:55Z</dcterms:modified>
</cp:coreProperties>
</file>