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2" r:id="rId7"/>
    <p:sldId id="268" r:id="rId8"/>
    <p:sldId id="263" r:id="rId9"/>
    <p:sldId id="269" r:id="rId10"/>
    <p:sldId id="265" r:id="rId11"/>
    <p:sldId id="266" r:id="rId12"/>
    <p:sldId id="267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mrad.ru/default.php?id=3957&amp;category=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j.rossia.org/~tiphareth/2007/05/25/" TargetMode="External"/><Relationship Id="rId4" Type="http://schemas.openxmlformats.org/officeDocument/2006/relationships/hyperlink" Target="http://forum.fanat1k.ru/sobytiya-v-mire/3369-denue-slavyanskoi-pisuemennosti-i-kuluetur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0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43608" y="836712"/>
            <a:ext cx="3143250" cy="43624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788025" y="836712"/>
            <a:ext cx="4176463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В настоящее время в России и во всех славянских странах торжественно чествуют возникновение славянской христианской письменности и культуры.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1619673" y="1052736"/>
            <a:ext cx="6192687" cy="5073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         Были созданы две азбуки — </a:t>
            </a:r>
            <a:r>
              <a:rPr lang="ru-RU" i="1" dirty="0" smtClean="0">
                <a:solidFill>
                  <a:srgbClr val="C00000"/>
                </a:solidFill>
                <a:latin typeface="Arno Pro Smbd SmText" pitchFamily="18" charset="0"/>
              </a:rPr>
              <a:t>глаголица и кириллица. </a:t>
            </a:r>
            <a:r>
              <a:rPr lang="ru-RU" i="1" dirty="0" smtClean="0">
                <a:latin typeface="Arno Pro Smbd SmText" pitchFamily="18" charset="0"/>
              </a:rPr>
              <a:t>Кроме того, братья-греки перевели на славянский язык Евангелие, Апостол и Псалтырь.</a:t>
            </a:r>
          </a:p>
          <a:p>
            <a:pPr algn="ctr"/>
            <a:endParaRPr lang="ru-RU" i="1" dirty="0">
              <a:latin typeface="Arno Pro Smbd SmText" pitchFamily="18" charset="0"/>
            </a:endParaRPr>
          </a:p>
        </p:txBody>
      </p:sp>
      <p:pic>
        <p:nvPicPr>
          <p:cNvPr id="5" name="Рисунок 4" descr="книга лист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3212976"/>
            <a:ext cx="2808312" cy="167791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620688"/>
            <a:ext cx="427672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60032" y="692696"/>
            <a:ext cx="418643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96136" y="5949280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latin typeface="Arno Pro Smbd SmText" pitchFamily="18" charset="0"/>
              </a:rPr>
              <a:t>глаголица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949280"/>
            <a:ext cx="2952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Arno Pro Smbd SmText" pitchFamily="18" charset="0"/>
              </a:rPr>
              <a:t>кириллица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899592" y="980728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i="1" dirty="0" smtClean="0">
                <a:latin typeface="Arno Pro Smbd SmText" pitchFamily="18" charset="0"/>
              </a:rPr>
              <a:t>День славянской письменности и культуры — это прежде всего православный праздник во славу святых Кирилла и </a:t>
            </a:r>
            <a:r>
              <a:rPr lang="ru-RU" sz="3200" i="1" dirty="0" err="1" smtClean="0">
                <a:latin typeface="Arno Pro Smbd SmText" pitchFamily="18" charset="0"/>
              </a:rPr>
              <a:t>Мефодия</a:t>
            </a:r>
            <a:r>
              <a:rPr lang="ru-RU" sz="3200" i="1" dirty="0" smtClean="0">
                <a:latin typeface="Arno Pro Smbd SmText" pitchFamily="18" charset="0"/>
              </a:rPr>
              <a:t>, праздник в честь созданной ими славянской азбуки и письменности, праздник славянской школы и науки, потому что благодаря созданию славянской письменности стало возможным просвещение славян.</a:t>
            </a:r>
            <a:endParaRPr lang="ru-RU" sz="3200" i="1" dirty="0">
              <a:latin typeface="Arno Pro Smbd SmText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3313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764704"/>
            <a:ext cx="3960440" cy="4824536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751388" y="549275"/>
            <a:ext cx="4392612" cy="619283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Это великий праздник всей славянской культуры, поскольку быстрое и успешное становление и развитие национальной культуры славянских народов стало возможным также благодаря великой культурно-исторической миссии святых Кирилла и </a:t>
            </a:r>
            <a:r>
              <a:rPr lang="ru-RU" i="1" dirty="0" err="1" smtClean="0">
                <a:latin typeface="Arno Pro Smbd SmText" pitchFamily="18" charset="0"/>
              </a:rPr>
              <a:t>Мефодия</a:t>
            </a:r>
            <a:r>
              <a:rPr lang="ru-RU" i="1" dirty="0" smtClean="0">
                <a:latin typeface="Arno Pro Smbd SmText" pitchFamily="18" charset="0"/>
              </a:rPr>
              <a:t>.</a:t>
            </a:r>
          </a:p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620688"/>
            <a:ext cx="345638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4032250" y="620713"/>
            <a:ext cx="5111750" cy="5976639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Arno Pro Smbd SmText" pitchFamily="18" charset="0"/>
              </a:rPr>
              <a:t>24 мая — День славянской письменности и культуры — </a:t>
            </a:r>
            <a:r>
              <a:rPr lang="ru-RU" i="1" dirty="0" smtClean="0">
                <a:latin typeface="Arno Pro Smbd SmText" pitchFamily="18" charset="0"/>
              </a:rPr>
              <a:t>дорог для нас тем, что он каждый год позволяет нам прикоснуться к истокам родной культуры, еще внимательнее прочесть несколько важных страниц отечественной истории, вновь услышать родное слово из богатств славянской письменности, познакомиться с удивительными памятниками книжного, изобразительного и музыкального искусства славянских народов.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11560" y="1484784"/>
            <a:ext cx="7920880" cy="4641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600" i="1" dirty="0" smtClean="0">
                <a:latin typeface="Arno Pro Smbd SmText" pitchFamily="18" charset="0"/>
                <a:hlinkClick r:id="rId3"/>
              </a:rPr>
              <a:t>http://www.admrad.ru/default.php?id=3957&amp;category=1</a:t>
            </a: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r>
              <a:rPr lang="en-US" sz="1600" i="1" dirty="0" smtClean="0">
                <a:latin typeface="Arno Pro Smbd SmText" pitchFamily="18" charset="0"/>
                <a:hlinkClick r:id="rId4"/>
              </a:rPr>
              <a:t>http://forum.fanat1k.ru/sobytiya-v-mire/3369-denue-slavyanskoi-pisuemennosti-i-kuluetury.html</a:t>
            </a: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r>
              <a:rPr lang="en-US" sz="1600" i="1" dirty="0" smtClean="0">
                <a:latin typeface="Arno Pro Smbd SmText" pitchFamily="18" charset="0"/>
                <a:hlinkClick r:id="rId5"/>
              </a:rPr>
              <a:t>http://lj.rossia.org/~tiphareth/2007/05/25/</a:t>
            </a: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endParaRPr lang="ru-RU" sz="1600" i="1" dirty="0" smtClean="0">
              <a:latin typeface="Arno Pro Smbd SmText" pitchFamily="18" charset="0"/>
            </a:endParaRPr>
          </a:p>
          <a:p>
            <a:pPr algn="ctr">
              <a:buNone/>
            </a:pPr>
            <a:endParaRPr lang="ru-RU" sz="1600" i="1" dirty="0">
              <a:latin typeface="Arno Pro Smbd SmTex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11560" y="1484784"/>
            <a:ext cx="7920880" cy="4641379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День славянской письменности и культуры, неразрывно связанный с церковным прославлением святых равноапостольных Кирилла и </a:t>
            </a:r>
            <a:r>
              <a:rPr lang="ru-RU" i="1" dirty="0" err="1" smtClean="0">
                <a:latin typeface="Arno Pro Smbd SmText" pitchFamily="18" charset="0"/>
              </a:rPr>
              <a:t>Мефодия</a:t>
            </a:r>
            <a:r>
              <a:rPr lang="ru-RU" i="1" dirty="0" smtClean="0">
                <a:latin typeface="Arno Pro Smbd SmText" pitchFamily="18" charset="0"/>
              </a:rPr>
              <a:t>, является самым выдающимся государственно-церковным праздником в современной культурной жизни России.</a:t>
            </a:r>
            <a:endParaRPr lang="ru-RU" i="1" dirty="0">
              <a:latin typeface="Arno Pro Smbd SmText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971600" y="1340768"/>
            <a:ext cx="283845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sz="quarter" idx="4294967295"/>
          </p:nvPr>
        </p:nvSpPr>
        <p:spPr>
          <a:xfrm>
            <a:off x="3851921" y="1196975"/>
            <a:ext cx="5040559" cy="49291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Традиционный праздник, как писал академик Д.С. Лихачев в своих «Письмах о добром и прекрасном», помогает нам осваивать мир в его традиции, истории. Знать историю — означает осваивать мир в его духовно-традиционном и культурно-историческом измерении.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5050" y="908050"/>
            <a:ext cx="5568950" cy="52181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Ежегодно 24 мая во всех славянских странах торжественно прославляют создателей славянской письменности Кирилла и </a:t>
            </a:r>
            <a:r>
              <a:rPr lang="ru-RU" i="1" dirty="0" err="1" smtClean="0">
                <a:latin typeface="Arno Pro Smbd SmText" pitchFamily="18" charset="0"/>
              </a:rPr>
              <a:t>Мефодия</a:t>
            </a:r>
            <a:r>
              <a:rPr lang="ru-RU" i="1" dirty="0" smtClean="0">
                <a:latin typeface="Arno Pro Smbd SmText" pitchFamily="18" charset="0"/>
              </a:rPr>
              <a:t> — учителей словенских. Как известно, святые равноапостольные братья Кирилл и </a:t>
            </a:r>
            <a:r>
              <a:rPr lang="ru-RU" i="1" dirty="0" err="1" smtClean="0">
                <a:latin typeface="Arno Pro Smbd SmText" pitchFamily="18" charset="0"/>
              </a:rPr>
              <a:t>Мефодий</a:t>
            </a:r>
            <a:r>
              <a:rPr lang="ru-RU" i="1" dirty="0" smtClean="0">
                <a:latin typeface="Arno Pro Smbd SmText" pitchFamily="18" charset="0"/>
              </a:rPr>
              <a:t> происходили из знатного и благочестивого рода и проживали в греческом городе </a:t>
            </a:r>
            <a:r>
              <a:rPr lang="ru-RU" sz="4300" i="1" dirty="0" smtClean="0">
                <a:solidFill>
                  <a:srgbClr val="C00000"/>
                </a:solidFill>
                <a:latin typeface="Arno Pro Smbd SmText" pitchFamily="18" charset="0"/>
                <a:hlinkClick r:id="rId3" action="ppaction://hlinksldjump"/>
              </a:rPr>
              <a:t>Солуни.</a:t>
            </a:r>
            <a:endParaRPr lang="ru-RU" sz="4300" i="1" dirty="0" smtClean="0">
              <a:solidFill>
                <a:srgbClr val="C00000"/>
              </a:solidFill>
              <a:latin typeface="Arno Pro Smbd SmText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kirill-i-mefodi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99592" y="980728"/>
            <a:ext cx="2981325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981075"/>
            <a:ext cx="8229600" cy="5145088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latin typeface="Arno Pro Smbd SmText" pitchFamily="18" charset="0"/>
              </a:rPr>
              <a:t>Ученые считают, что славянская письменность была создана в IX веке, примерно в 863 году. Новый алфавит получил название «кириллица» по имени одного из братьев, Константина, который, приняв монашество, стал Кириллом. А помогал ему в богоугодном деле образования славянских народов старший брат </a:t>
            </a:r>
            <a:r>
              <a:rPr lang="ru-RU" i="1" dirty="0" err="1" smtClean="0">
                <a:latin typeface="Arno Pro Smbd SmText" pitchFamily="18" charset="0"/>
              </a:rPr>
              <a:t>Мефодий</a:t>
            </a:r>
            <a:r>
              <a:rPr lang="ru-RU" i="1" dirty="0" smtClean="0">
                <a:latin typeface="Arno Pro Smbd SmText" pitchFamily="18" charset="0"/>
              </a:rPr>
              <a:t>. </a:t>
            </a:r>
            <a:endParaRPr lang="ru-RU" i="1" dirty="0">
              <a:latin typeface="Arno Pro Smbd SmText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55576" y="1484313"/>
            <a:ext cx="7474024" cy="464185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Arno Pro Smbd SmText" pitchFamily="18" charset="0"/>
              </a:rPr>
              <a:t>Кирилл, который с малых лет проявил большие способности и в совершенстве постиг все науки своего времени, а также изучил многие языки, на основе греческой создал славянскую азбуку. Он существенно изменил греческую азбуку, чтобы более точно передать славянскую звуковую систему.</a:t>
            </a:r>
          </a:p>
          <a:p>
            <a:pPr algn="ctr"/>
            <a:endParaRPr lang="ru-RU" b="1" i="1" dirty="0">
              <a:latin typeface="Arno Pro Smbd SmText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398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</cp:revision>
  <dcterms:modified xsi:type="dcterms:W3CDTF">2011-05-11T10:12:10Z</dcterms:modified>
</cp:coreProperties>
</file>