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7" r:id="rId4"/>
    <p:sldId id="256" r:id="rId5"/>
    <p:sldId id="257" r:id="rId6"/>
    <p:sldId id="258" r:id="rId7"/>
    <p:sldId id="259" r:id="rId8"/>
    <p:sldId id="260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9" r:id="rId19"/>
    <p:sldId id="274" r:id="rId20"/>
    <p:sldId id="275" r:id="rId21"/>
    <p:sldId id="276" r:id="rId22"/>
    <p:sldId id="277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articles/418301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Выпускной</a:t>
            </a:r>
            <a:endParaRPr lang="ru-RU" sz="9600" i="1" dirty="0">
              <a:solidFill>
                <a:schemeClr val="accent2">
                  <a:lumMod val="50000"/>
                </a:schemeClr>
              </a:solidFill>
              <a:latin typeface="Arno Pro Display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  <a:latin typeface="Arno Pro Display" pitchFamily="18" charset="0"/>
              </a:rPr>
              <a:t>Девятиклассник - 2011</a:t>
            </a:r>
            <a:endParaRPr lang="ru-RU" sz="5400" b="1" i="1" dirty="0">
              <a:solidFill>
                <a:schemeClr val="accent2">
                  <a:lumMod val="75000"/>
                </a:schemeClr>
              </a:solidFill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251520" y="260648"/>
            <a:ext cx="8640960" cy="6192688"/>
          </a:xfrm>
        </p:spPr>
        <p:txBody>
          <a:bodyPr>
            <a:noAutofit/>
          </a:bodyPr>
          <a:lstStyle/>
          <a:p>
            <a:r>
              <a:rPr lang="ru-RU" sz="3600" b="1" i="1" dirty="0" err="1" smtClean="0">
                <a:latin typeface="Arno Pro Display" pitchFamily="18" charset="0"/>
              </a:rPr>
              <a:t>Золушкин</a:t>
            </a:r>
            <a:r>
              <a:rPr lang="ru-RU" sz="3600" b="1" i="1" dirty="0" smtClean="0">
                <a:latin typeface="Arno Pro Display" pitchFamily="18" charset="0"/>
              </a:rPr>
              <a:t> башмачок – простой или золотой?</a:t>
            </a:r>
          </a:p>
          <a:p>
            <a:r>
              <a:rPr lang="ru-RU" sz="3600" b="1" i="1" dirty="0" smtClean="0">
                <a:latin typeface="Arno Pro Display" pitchFamily="18" charset="0"/>
              </a:rPr>
              <a:t>У Колобка на шее был бантик или галстук?</a:t>
            </a:r>
          </a:p>
          <a:p>
            <a:r>
              <a:rPr lang="ru-RU" sz="3600" b="1" i="1" dirty="0" smtClean="0">
                <a:latin typeface="Arno Pro Display" pitchFamily="18" charset="0"/>
              </a:rPr>
              <a:t>Какие ноги у страуса сильнее – передние или задние?</a:t>
            </a:r>
          </a:p>
          <a:p>
            <a:r>
              <a:rPr lang="ru-RU" sz="3600" b="1" i="1" dirty="0" err="1" smtClean="0">
                <a:latin typeface="Arno Pro Display" pitchFamily="18" charset="0"/>
              </a:rPr>
              <a:t>Мальвина</a:t>
            </a:r>
            <a:r>
              <a:rPr lang="ru-RU" sz="3600" b="1" i="1" dirty="0" smtClean="0">
                <a:latin typeface="Arno Pro Display" pitchFamily="18" charset="0"/>
              </a:rPr>
              <a:t> – брюнетка или блондинка? </a:t>
            </a:r>
          </a:p>
          <a:p>
            <a:r>
              <a:rPr lang="ru-RU" sz="3600" b="1" i="1" dirty="0" smtClean="0">
                <a:latin typeface="Arno Pro Display" pitchFamily="18" charset="0"/>
              </a:rPr>
              <a:t>“Зимой и летом одним цветом” – это заяц или волк?</a:t>
            </a:r>
          </a:p>
          <a:p>
            <a:r>
              <a:rPr lang="ru-RU" sz="3600" b="1" i="1" dirty="0" smtClean="0">
                <a:latin typeface="Arno Pro Display" pitchFamily="18" charset="0"/>
              </a:rPr>
              <a:t>Красная Шапочка носила венок из ромашек или одуванчиков?</a:t>
            </a:r>
            <a:endParaRPr lang="ru-RU" sz="3600" b="1" i="1" dirty="0">
              <a:latin typeface="Arno Pro Display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332656"/>
            <a:ext cx="403244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Хрустальный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1052736"/>
            <a:ext cx="403244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smtClean="0">
                <a:solidFill>
                  <a:schemeClr val="tx1"/>
                </a:solidFill>
              </a:rPr>
              <a:t>У </a:t>
            </a:r>
            <a:r>
              <a:rPr lang="ru-RU" sz="2400" b="1" i="1" dirty="0" smtClean="0">
                <a:solidFill>
                  <a:schemeClr val="tx1"/>
                </a:solidFill>
              </a:rPr>
              <a:t>колобка нет шеи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2204864"/>
            <a:ext cx="403244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У страуса 2 ноги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2924944"/>
            <a:ext cx="403244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Девочка с голубыми волосами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4077072"/>
            <a:ext cx="403244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Ёлка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51920" y="5301208"/>
            <a:ext cx="403244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Красную шапочку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95536" y="692150"/>
            <a:ext cx="7834064" cy="543401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Arno Pro Display" pitchFamily="18" charset="0"/>
              </a:rPr>
              <a:t>Что Муха-Цокотуха нашла, когда по полю пошла: самовар или чайник?</a:t>
            </a:r>
          </a:p>
          <a:p>
            <a:r>
              <a:rPr lang="ru-RU" sz="3600" b="1" i="1" dirty="0" smtClean="0">
                <a:latin typeface="Arno Pro Display" pitchFamily="18" charset="0"/>
              </a:rPr>
              <a:t>Котенок Гав гавкает или тявкает?</a:t>
            </a:r>
          </a:p>
          <a:p>
            <a:r>
              <a:rPr lang="ru-RU" sz="3600" b="1" i="1" dirty="0" smtClean="0">
                <a:latin typeface="Arno Pro Display" pitchFamily="18" charset="0"/>
              </a:rPr>
              <a:t>Когда Буратино получил золотой ключик, пытался ли </a:t>
            </a:r>
            <a:r>
              <a:rPr lang="ru-RU" sz="3600" b="1" i="1" dirty="0" err="1" smtClean="0">
                <a:latin typeface="Arno Pro Display" pitchFamily="18" charset="0"/>
              </a:rPr>
              <a:t>Бармалей</a:t>
            </a:r>
            <a:r>
              <a:rPr lang="ru-RU" sz="3600" b="1" i="1" dirty="0" smtClean="0">
                <a:latin typeface="Arno Pro Display" pitchFamily="18" charset="0"/>
              </a:rPr>
              <a:t> его отобрать?</a:t>
            </a:r>
          </a:p>
          <a:p>
            <a:r>
              <a:rPr lang="ru-RU" sz="3600" b="1" i="1" dirty="0" smtClean="0">
                <a:latin typeface="Arno Pro Display" pitchFamily="18" charset="0"/>
              </a:rPr>
              <a:t>Кого водила на веревочке Шапокляк кошку или собачку?</a:t>
            </a:r>
            <a:endParaRPr lang="ru-RU" sz="3600" b="1" i="1" dirty="0">
              <a:latin typeface="Arno Pro Display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1196752"/>
            <a:ext cx="403244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Денежку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988840"/>
            <a:ext cx="403244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Мяукает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789040"/>
            <a:ext cx="403244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Он из другой сказки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4941168"/>
            <a:ext cx="403244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err="1" smtClean="0">
                <a:solidFill>
                  <a:schemeClr val="tx1"/>
                </a:solidFill>
              </a:rPr>
              <a:t>Крыску</a:t>
            </a:r>
            <a:r>
              <a:rPr lang="ru-RU" sz="2400" b="1" i="1" dirty="0" smtClean="0">
                <a:solidFill>
                  <a:schemeClr val="tx1"/>
                </a:solidFill>
              </a:rPr>
              <a:t> Лариску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971600" y="692696"/>
            <a:ext cx="7258000" cy="543346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3600" b="1" i="1" dirty="0" smtClean="0">
                <a:latin typeface="Arno Pro Display" pitchFamily="18" charset="0"/>
              </a:rPr>
              <a:t>Шли годы, вы осваивали одну науку за другой. И постепенно знакомые фразы и названия наполнялись для вас новым смыслом.</a:t>
            </a:r>
            <a:endParaRPr lang="ru-RU" sz="3600" b="1" i="1" dirty="0">
              <a:latin typeface="Arno Pro Display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2780928"/>
            <a:ext cx="504056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179512" y="404813"/>
            <a:ext cx="8050088" cy="5721350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latin typeface="Arno Pro Display" pitchFamily="18" charset="0"/>
              </a:rPr>
              <a:t>Начало конца, или утро стрелецкой казни - 1 сентября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Хождение по мукам - Учебный год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Я помню чудное мгновенье - Воспоминание о лете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Размышление у парадного подъезда - Опоздание в школу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Репортаж с петлей на шее - Ответ у доски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Белеет парус одинокий - Отличник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Утечка мозгов - Отличник перешел в 91 гимназию</a:t>
            </a:r>
          </a:p>
          <a:p>
            <a:pPr algn="ctr"/>
            <a:r>
              <a:rPr lang="ru-RU" b="1" i="1" dirty="0" err="1" smtClean="0">
                <a:latin typeface="Arno Pro Display" pitchFamily="18" charset="0"/>
              </a:rPr>
              <a:t>Али-баба</a:t>
            </a:r>
            <a:r>
              <a:rPr lang="ru-RU" b="1" i="1" dirty="0" smtClean="0">
                <a:latin typeface="Arno Pro Display" pitchFamily="18" charset="0"/>
              </a:rPr>
              <a:t> и 40 разбойников - Учитель и класс</a:t>
            </a:r>
            <a:endParaRPr lang="ru-RU" b="1" i="1" dirty="0"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95536" y="765175"/>
            <a:ext cx="7834064" cy="536098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Arno Pro Display" pitchFamily="18" charset="0"/>
              </a:rPr>
              <a:t>Не имей 100 рублей, а имей 100 друзей - Контрольная работа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Человек с ружьем - Ученик со шпаргалкой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Прощай, оружие - Учитель забрал шпаргалку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Всадник без головы - Ученик без шпаргалки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Затишье перед бурей - Учитель смотрит в журнал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Веселые ребята - Ученики на последней парте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Живые и мертвые - После физкультуры</a:t>
            </a:r>
            <a:endParaRPr lang="ru-RU" b="1" i="1" dirty="0"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95536" y="765175"/>
            <a:ext cx="7834064" cy="536098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Arno Pro Display" pitchFamily="18" charset="0"/>
              </a:rPr>
              <a:t>Золотая симфония - Звонок с урока</a:t>
            </a:r>
          </a:p>
          <a:p>
            <a:pPr algn="ctr"/>
            <a:r>
              <a:rPr lang="ru-RU" b="1" i="1" dirty="0" err="1" smtClean="0">
                <a:latin typeface="Arno Pro Display" pitchFamily="18" charset="0"/>
              </a:rPr>
              <a:t>Бухенвальдский</a:t>
            </a:r>
            <a:r>
              <a:rPr lang="ru-RU" b="1" i="1" dirty="0" smtClean="0">
                <a:latin typeface="Arno Pro Display" pitchFamily="18" charset="0"/>
              </a:rPr>
              <a:t> набат - Звонок на урок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Без вести пропавший - Ученик пошел за мелом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Горе от ума - Двойка за подсказку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Вызываю огонь на себя - Ученик, поднявший руку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Собака </a:t>
            </a:r>
            <a:r>
              <a:rPr lang="ru-RU" b="1" i="1" dirty="0" err="1" smtClean="0">
                <a:latin typeface="Arno Pro Display" pitchFamily="18" charset="0"/>
              </a:rPr>
              <a:t>Баскервилей</a:t>
            </a:r>
            <a:r>
              <a:rPr lang="ru-RU" b="1" i="1" dirty="0" smtClean="0">
                <a:latin typeface="Arno Pro Display" pitchFamily="18" charset="0"/>
              </a:rPr>
              <a:t> - Отец после родительского собрания</a:t>
            </a:r>
          </a:p>
          <a:p>
            <a:pPr algn="ctr"/>
            <a:r>
              <a:rPr lang="ru-RU" b="1" i="1" dirty="0" smtClean="0">
                <a:latin typeface="Arno Pro Display" pitchFamily="18" charset="0"/>
              </a:rPr>
              <a:t>Русская рулетка - Билеты на экзамене</a:t>
            </a:r>
            <a:endParaRPr lang="ru-RU" b="1" i="1" dirty="0"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95536" y="765175"/>
            <a:ext cx="7834064" cy="536098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Arno Pro Display" pitchFamily="18" charset="0"/>
              </a:rPr>
              <a:t>Обыкновенное чудо - Ничего не знал, но получил тройку</a:t>
            </a:r>
          </a:p>
          <a:p>
            <a:pPr algn="ctr"/>
            <a:r>
              <a:rPr lang="ru-RU" sz="3600" b="1" i="1" dirty="0" smtClean="0">
                <a:latin typeface="Arno Pro Display" pitchFamily="18" charset="0"/>
              </a:rPr>
              <a:t>Эскадрон моих мыслей шальных - Ответ на экзамене</a:t>
            </a:r>
          </a:p>
          <a:p>
            <a:pPr algn="ctr"/>
            <a:r>
              <a:rPr lang="ru-RU" sz="3600" b="1" i="1" dirty="0" smtClean="0">
                <a:latin typeface="Arno Pro Display" pitchFamily="18" charset="0"/>
              </a:rPr>
              <a:t>Утраченные иллюзии - Выдача дневников с итоговыми отметками</a:t>
            </a:r>
            <a:endParaRPr lang="ru-RU" sz="3600" b="1" i="1" dirty="0"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1043608" y="2565400"/>
            <a:ext cx="6728792" cy="1295400"/>
          </a:xfrm>
        </p:spPr>
        <p:txBody>
          <a:bodyPr>
            <a:normAutofit fontScale="90000"/>
          </a:bodyPr>
          <a:lstStyle/>
          <a:p>
            <a:r>
              <a:rPr lang="ru-RU" sz="8800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Споёмте, друзья!</a:t>
            </a:r>
            <a:endParaRPr lang="ru-RU" sz="8800" b="1" i="1" dirty="0">
              <a:solidFill>
                <a:schemeClr val="accent2">
                  <a:lumMod val="50000"/>
                </a:schemeClr>
              </a:solidFill>
              <a:latin typeface="Arno Pro Display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200128"/>
            <a:ext cx="2232248" cy="2657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11752" y="0"/>
            <a:ext cx="2232248" cy="2657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Arno Pro Smbd Subhead" pitchFamily="18" charset="0"/>
              </a:rPr>
              <a:t>Угадайте песню!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Arno Pro Smbd Subhead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ru-RU" dirty="0" smtClean="0">
                <a:latin typeface="Arno Pro Smbd Subhead" pitchFamily="18" charset="0"/>
              </a:rPr>
              <a:t>Мужчина, который слушает.</a:t>
            </a:r>
          </a:p>
          <a:p>
            <a:r>
              <a:rPr lang="ru-RU" dirty="0" smtClean="0">
                <a:latin typeface="Arno Pro Smbd Subhead" pitchFamily="18" charset="0"/>
              </a:rPr>
              <a:t>Все что мне по барабану, все что тебе по барабану – все уже закончилось, закончилось.. </a:t>
            </a:r>
            <a:endParaRPr lang="ru-RU" dirty="0" smtClean="0">
              <a:latin typeface="Arno Pro Smbd Subhead" pitchFamily="18" charset="0"/>
            </a:endParaRPr>
          </a:p>
          <a:p>
            <a:r>
              <a:rPr lang="ru-RU" dirty="0" smtClean="0">
                <a:latin typeface="Arno Pro Smbd Subhead" pitchFamily="18" charset="0"/>
              </a:rPr>
              <a:t>Подорожник я твой зазеленевший. </a:t>
            </a:r>
            <a:endParaRPr lang="ru-RU" dirty="0" smtClean="0">
              <a:latin typeface="Arno Pro Smbd Subhead" pitchFamily="18" charset="0"/>
            </a:endParaRPr>
          </a:p>
          <a:p>
            <a:r>
              <a:rPr lang="ru-RU" dirty="0" smtClean="0">
                <a:latin typeface="Arno Pro Smbd Subhead" pitchFamily="18" charset="0"/>
              </a:rPr>
              <a:t>Опадали сливы и рябины…</a:t>
            </a:r>
          </a:p>
          <a:p>
            <a:r>
              <a:rPr lang="ru-RU" dirty="0" smtClean="0">
                <a:latin typeface="Arno Pro Smbd Subhead" pitchFamily="18" charset="0"/>
              </a:rPr>
              <a:t>Зима, ах, зима! Зима тихая тише говори…</a:t>
            </a:r>
          </a:p>
          <a:p>
            <a:r>
              <a:rPr lang="ru-RU" dirty="0" smtClean="0">
                <a:latin typeface="Arno Pro Smbd Subhead" pitchFamily="18" charset="0"/>
              </a:rPr>
              <a:t>Бежит генерал по деревне…</a:t>
            </a:r>
          </a:p>
          <a:p>
            <a:endParaRPr lang="ru-RU" dirty="0" smtClean="0">
              <a:latin typeface="Arno Pro Smbd Subhead" pitchFamily="18" charset="0"/>
            </a:endParaRPr>
          </a:p>
          <a:p>
            <a:endParaRPr lang="ru-RU" dirty="0">
              <a:latin typeface="Arno Pro Smbd Subhea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1907704" y="1124745"/>
            <a:ext cx="5864696" cy="2475706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chemeClr val="accent2">
                    <a:lumMod val="75000"/>
                  </a:schemeClr>
                </a:solidFill>
                <a:latin typeface="Arno Pro Smbd Subhead" pitchFamily="18" charset="0"/>
              </a:rPr>
              <a:t>Народная мудрость</a:t>
            </a:r>
            <a:endParaRPr lang="ru-RU" sz="8000" b="1" i="1" dirty="0">
              <a:solidFill>
                <a:schemeClr val="accent2">
                  <a:lumMod val="75000"/>
                </a:schemeClr>
              </a:solidFill>
              <a:latin typeface="Arno Pro Smbd Subhead" pitchFamily="18" charset="0"/>
            </a:endParaRPr>
          </a:p>
        </p:txBody>
      </p:sp>
      <p:pic>
        <p:nvPicPr>
          <p:cNvPr id="5" name="Рисунок 4" descr="смайлик думкет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75856" y="3861048"/>
            <a:ext cx="2808312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>
            <a:off x="4751512" y="0"/>
            <a:ext cx="4392488" cy="3789040"/>
          </a:xfrm>
          <a:prstGeom prst="cloudCallout">
            <a:avLst>
              <a:gd name="adj1" fmla="val -59841"/>
              <a:gd name="adj2" fmla="val -15755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Для шутки - минутки</a:t>
            </a:r>
            <a:endParaRPr lang="ru-RU" sz="5400" b="1" i="1" dirty="0">
              <a:solidFill>
                <a:schemeClr val="accent2">
                  <a:lumMod val="50000"/>
                </a:schemeClr>
              </a:solidFill>
              <a:latin typeface="Arno Pro Display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762000"/>
            <a:ext cx="5328592" cy="6096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683568" y="620688"/>
            <a:ext cx="7546032" cy="33845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latin typeface="Arno Pro Smbd Subhead" pitchFamily="18" charset="0"/>
              </a:rPr>
              <a:t>В какой пословице говорится о том, что получение на уроках большой дозы информации и добросовестное усвоение ее чреваты ускорением развития процесса приближения биологической смерти? </a:t>
            </a:r>
            <a:endParaRPr lang="ru-RU" sz="3600" b="1" i="1" dirty="0">
              <a:latin typeface="Arno Pro Smbd Subhead" pitchFamily="18" charset="0"/>
            </a:endParaRPr>
          </a:p>
        </p:txBody>
      </p:sp>
      <p:pic>
        <p:nvPicPr>
          <p:cNvPr id="5" name="Рисунок 4" descr="ptiska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3717032"/>
            <a:ext cx="2736304" cy="2808312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3203848" y="3789040"/>
            <a:ext cx="5544616" cy="1260720"/>
          </a:xfrm>
          <a:prstGeom prst="wedgeEllipseCallout">
            <a:avLst>
              <a:gd name="adj1" fmla="val -82099"/>
              <a:gd name="adj2" fmla="val 31915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Много будешь знать – скоро состаришься</a:t>
            </a:r>
            <a:endParaRPr lang="ru-RU" sz="28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539552" y="1052513"/>
            <a:ext cx="7690048" cy="507365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600" b="1" i="1" dirty="0" smtClean="0">
                <a:latin typeface="Arno Pro Smbd Subhead" pitchFamily="18" charset="0"/>
              </a:rPr>
              <a:t>Какую </a:t>
            </a:r>
            <a:r>
              <a:rPr lang="ru-RU" sz="3600" b="1" i="1" dirty="0" smtClean="0">
                <a:latin typeface="Arno Pro Smbd Subhead" pitchFamily="18" charset="0"/>
              </a:rPr>
              <a:t>пословицу оспаривает учитель, когда отказ ученика отвечать у доски не квалифицируется им как эквивалент драгоценного </a:t>
            </a:r>
            <a:r>
              <a:rPr lang="ru-RU" sz="3600" b="1" i="1" dirty="0" smtClean="0">
                <a:latin typeface="Arno Pro Smbd Subhead" pitchFamily="18" charset="0"/>
              </a:rPr>
              <a:t>металла?</a:t>
            </a:r>
            <a:endParaRPr lang="ru-RU" dirty="0"/>
          </a:p>
        </p:txBody>
      </p:sp>
      <p:pic>
        <p:nvPicPr>
          <p:cNvPr id="5" name="Рисунок 4" descr="солнышко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2924944"/>
            <a:ext cx="3456384" cy="3595570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3203848" y="3789040"/>
            <a:ext cx="5544616" cy="1260720"/>
          </a:xfrm>
          <a:prstGeom prst="wedgeEllipseCallout">
            <a:avLst>
              <a:gd name="adj1" fmla="val -69581"/>
              <a:gd name="adj2" fmla="val 76481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Молчанье - золото</a:t>
            </a:r>
            <a:endParaRPr lang="ru-RU" sz="28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971600" y="908050"/>
            <a:ext cx="7258000" cy="521811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latin typeface="Arno Pro Smbd Subhead" pitchFamily="18" charset="0"/>
              </a:rPr>
              <a:t>Какая пословица опровергает истинность научных сведений, изложенных в школьном учебнике физики о том, что при механическом перемещении тела его скорость и пройденный путь являются величинами прямо пропорциональными? </a:t>
            </a:r>
            <a:endParaRPr lang="ru-RU" dirty="0"/>
          </a:p>
        </p:txBody>
      </p:sp>
      <p:pic>
        <p:nvPicPr>
          <p:cNvPr id="5" name="Рисунок 4" descr="osen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32240" y="3429000"/>
            <a:ext cx="2232248" cy="331236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Овальная выноска 5"/>
          <p:cNvSpPr/>
          <p:nvPr/>
        </p:nvSpPr>
        <p:spPr>
          <a:xfrm>
            <a:off x="1043608" y="4077072"/>
            <a:ext cx="5544616" cy="1260720"/>
          </a:xfrm>
          <a:prstGeom prst="wedgeEllipseCallout">
            <a:avLst>
              <a:gd name="adj1" fmla="val 69505"/>
              <a:gd name="adj2" fmla="val 99202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Тише едешь – дальше будешь</a:t>
            </a:r>
            <a:endParaRPr lang="ru-RU" sz="28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2123728" y="476672"/>
            <a:ext cx="6105872" cy="564949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latin typeface="Arno Pro Smbd Subhead" pitchFamily="18" charset="0"/>
              </a:rPr>
              <a:t>Какая пословица отражает следующую закономерность развертывания оценочных суждений о новеньком ученике: когда он сидит на первом уроке, позитивное мнение о нем учителей и одноклассников может сложиться исключительно благодаря благосклонной оценке его гардероба, а когда он идет к своей парте после ответа у доски, приоритеты в оценке личности смещаются на учет его коэффициента интеллекта (</a:t>
            </a:r>
            <a:r>
              <a:rPr lang="ru-RU" b="1" i="1" dirty="0" err="1" smtClean="0">
                <a:latin typeface="Arno Pro Smbd Subhead" pitchFamily="18" charset="0"/>
              </a:rPr>
              <a:t>Ай-Кью</a:t>
            </a:r>
            <a:r>
              <a:rPr lang="ru-RU" b="1" i="1" dirty="0" smtClean="0">
                <a:latin typeface="Arno Pro Smbd Subhead" pitchFamily="18" charset="0"/>
              </a:rPr>
              <a:t>)? </a:t>
            </a:r>
            <a:endParaRPr lang="ru-RU" dirty="0"/>
          </a:p>
        </p:txBody>
      </p:sp>
      <p:pic>
        <p:nvPicPr>
          <p:cNvPr id="5" name="Рисунок 4" descr="мальчик в очках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3140968"/>
            <a:ext cx="1835696" cy="347734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Овальная выноска 5"/>
          <p:cNvSpPr/>
          <p:nvPr/>
        </p:nvSpPr>
        <p:spPr>
          <a:xfrm>
            <a:off x="1403648" y="2060848"/>
            <a:ext cx="6552728" cy="1260720"/>
          </a:xfrm>
          <a:prstGeom prst="wedgeEllipseCallout">
            <a:avLst>
              <a:gd name="adj1" fmla="val -43552"/>
              <a:gd name="adj2" fmla="val 98328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Встречают по одежке – провожают по уму</a:t>
            </a:r>
            <a:endParaRPr lang="ru-RU" sz="28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pervoklassni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00808"/>
            <a:ext cx="4824536" cy="4869160"/>
          </a:xfrm>
          <a:prstGeom prst="rect">
            <a:avLst/>
          </a:prstGeom>
        </p:spPr>
      </p:pic>
      <p:sp>
        <p:nvSpPr>
          <p:cNvPr id="4" name="Овальная выноска 3"/>
          <p:cNvSpPr/>
          <p:nvPr/>
        </p:nvSpPr>
        <p:spPr>
          <a:xfrm>
            <a:off x="2411760" y="476672"/>
            <a:ext cx="6552728" cy="1260720"/>
          </a:xfrm>
          <a:prstGeom prst="wedgeEllipseCallout">
            <a:avLst>
              <a:gd name="adj1" fmla="val -43552"/>
              <a:gd name="adj2" fmla="val 98328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Счастливого пути!!!</a:t>
            </a:r>
            <a:endParaRPr lang="ru-RU" sz="28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http://festival.1september.ru/articles/418301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Самое страшное испытание в этом году - экзамены. Вы начали готовиться к ним с первого сентября!</a:t>
            </a:r>
          </a:p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Учителя сделали все возможное и невозможное для того, чтобы вы научились чему-нибудь и как-нибудь.</a:t>
            </a:r>
          </a:p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Самой популярной формой подготовки к экзамену было тестирование. Давайте вспомним некоторые тесты.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Тест по литературе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Arno Pro Display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Грибоедов написал поэму “Горе... 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1. От ума;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2. Луковое; 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3. От изжоги;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4. От нечего делать…</a:t>
            </a:r>
            <a:endParaRPr lang="ru-RU" sz="4400" b="1" i="1" dirty="0">
              <a:solidFill>
                <a:schemeClr val="tx1">
                  <a:lumMod val="95000"/>
                  <a:lumOff val="5000"/>
                </a:schemeClr>
              </a:solidFill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Тест по литературе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Поэму-роман “Мертвые души” написал: </a:t>
            </a:r>
          </a:p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1. Гоголь </a:t>
            </a:r>
          </a:p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2. Гегель; </a:t>
            </a:r>
          </a:p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3. </a:t>
            </a:r>
            <a:r>
              <a:rPr lang="ru-RU" sz="4000" b="1" i="1" dirty="0" err="1" smtClean="0">
                <a:latin typeface="Arno Pro Display" pitchFamily="18" charset="0"/>
              </a:rPr>
              <a:t>Цигель</a:t>
            </a:r>
            <a:r>
              <a:rPr lang="ru-RU" sz="4000" b="1" i="1" dirty="0" smtClean="0">
                <a:latin typeface="Arno Pro Display" pitchFamily="18" charset="0"/>
              </a:rPr>
              <a:t>;</a:t>
            </a:r>
          </a:p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4. </a:t>
            </a:r>
            <a:r>
              <a:rPr lang="ru-RU" sz="4000" b="1" i="1" dirty="0" err="1" smtClean="0">
                <a:latin typeface="Arno Pro Display" pitchFamily="18" charset="0"/>
              </a:rPr>
              <a:t>Ай-лю-лю</a:t>
            </a:r>
            <a:r>
              <a:rPr lang="ru-RU" b="1" i="1" dirty="0" smtClean="0">
                <a:latin typeface="Arno Pro Display" pitchFamily="18" charset="0"/>
              </a:rPr>
              <a:t>.</a:t>
            </a:r>
            <a:endParaRPr lang="ru-RU" b="1" i="1" dirty="0"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Тест по английскому  языку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Arno Pro Display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“A </a:t>
            </a:r>
            <a:r>
              <a:rPr lang="ru-RU" sz="4000" b="1" i="1" dirty="0" err="1" smtClean="0">
                <a:latin typeface="Arno Pro Display" pitchFamily="18" charset="0"/>
              </a:rPr>
              <a:t>cat</a:t>
            </a:r>
            <a:r>
              <a:rPr lang="ru-RU" sz="4000" b="1" i="1" dirty="0" smtClean="0">
                <a:latin typeface="Arno Pro Display" pitchFamily="18" charset="0"/>
              </a:rPr>
              <a:t>” по-английски значит: </a:t>
            </a:r>
          </a:p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1. Катя; </a:t>
            </a:r>
          </a:p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2. Кот; </a:t>
            </a:r>
          </a:p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3. Водительские права категории А</a:t>
            </a:r>
            <a:endParaRPr lang="ru-RU" sz="4000" b="1" i="1" dirty="0"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Тест по истории</a:t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</a:br>
            <a:endParaRPr lang="ru-RU" b="1" i="1" dirty="0">
              <a:solidFill>
                <a:schemeClr val="accent2">
                  <a:lumMod val="50000"/>
                </a:schemeClr>
              </a:solidFill>
              <a:latin typeface="Arno Pro Display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latin typeface="Arno Pro Display" pitchFamily="18" charset="0"/>
              </a:rPr>
              <a:t>Лошадь Александра Македонского звали: </a:t>
            </a:r>
          </a:p>
          <a:p>
            <a:pPr>
              <a:buNone/>
            </a:pPr>
            <a:r>
              <a:rPr lang="ru-RU" sz="3600" b="1" i="1" dirty="0" smtClean="0">
                <a:latin typeface="Arno Pro Display" pitchFamily="18" charset="0"/>
              </a:rPr>
              <a:t>1. Буцефал; </a:t>
            </a:r>
          </a:p>
          <a:p>
            <a:pPr>
              <a:buNone/>
            </a:pPr>
            <a:r>
              <a:rPr lang="ru-RU" sz="3600" b="1" i="1" dirty="0" smtClean="0">
                <a:latin typeface="Arno Pro Display" pitchFamily="18" charset="0"/>
              </a:rPr>
              <a:t>2. Децибел; </a:t>
            </a:r>
          </a:p>
          <a:p>
            <a:pPr>
              <a:buNone/>
            </a:pPr>
            <a:r>
              <a:rPr lang="ru-RU" sz="3600" b="1" i="1" dirty="0" smtClean="0">
                <a:latin typeface="Arno Pro Display" pitchFamily="18" charset="0"/>
              </a:rPr>
              <a:t>3. </a:t>
            </a:r>
            <a:r>
              <a:rPr lang="ru-RU" sz="3600" b="1" i="1" dirty="0" err="1" smtClean="0">
                <a:latin typeface="Arno Pro Display" pitchFamily="18" charset="0"/>
              </a:rPr>
              <a:t>Цеденбал</a:t>
            </a:r>
            <a:r>
              <a:rPr lang="ru-RU" sz="3600" b="1" i="1" dirty="0" smtClean="0">
                <a:latin typeface="Arno Pro Display" pitchFamily="18" charset="0"/>
              </a:rPr>
              <a:t>;</a:t>
            </a:r>
          </a:p>
          <a:p>
            <a:pPr>
              <a:buNone/>
            </a:pPr>
            <a:r>
              <a:rPr lang="ru-RU" sz="3600" b="1" i="1" dirty="0" smtClean="0">
                <a:latin typeface="Arno Pro Display" pitchFamily="18" charset="0"/>
              </a:rPr>
              <a:t>4. </a:t>
            </a:r>
            <a:r>
              <a:rPr lang="ru-RU" sz="3600" b="1" i="1" dirty="0" err="1" smtClean="0">
                <a:latin typeface="Arno Pro Display" pitchFamily="18" charset="0"/>
              </a:rPr>
              <a:t>Задолбал</a:t>
            </a:r>
            <a:r>
              <a:rPr lang="ru-RU" sz="3600" b="1" i="1" dirty="0" smtClean="0">
                <a:latin typeface="Arno Pro Display" pitchFamily="18" charset="0"/>
              </a:rPr>
              <a:t>.</a:t>
            </a:r>
            <a:endParaRPr lang="ru-RU" sz="3600" b="1" i="1" dirty="0"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Тест по математике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Arno Pro Display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Формула может быть: </a:t>
            </a:r>
          </a:p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1. Ньютона-Лейбница; </a:t>
            </a:r>
          </a:p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2. Исаева-Штирлица; </a:t>
            </a:r>
          </a:p>
          <a:p>
            <a:pPr>
              <a:buNone/>
            </a:pPr>
            <a:r>
              <a:rPr lang="ru-RU" sz="4000" b="1" i="1" dirty="0" smtClean="0">
                <a:latin typeface="Arno Pro Display" pitchFamily="18" charset="0"/>
              </a:rPr>
              <a:t>3. Какая вам разница.</a:t>
            </a:r>
            <a:endParaRPr lang="ru-RU" sz="4000" b="1" i="1" dirty="0"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chemeClr val="accent2">
                    <a:lumMod val="50000"/>
                  </a:schemeClr>
                </a:solidFill>
                <a:latin typeface="Arno Pro Display" pitchFamily="18" charset="0"/>
              </a:rPr>
              <a:t>Отцы и дети</a:t>
            </a:r>
            <a:endParaRPr lang="ru-RU" sz="8000" b="1" i="1" dirty="0">
              <a:solidFill>
                <a:schemeClr val="accent2">
                  <a:lumMod val="50000"/>
                </a:schemeClr>
              </a:solidFill>
              <a:latin typeface="Arno Pro Display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Arno Pro Display" pitchFamily="18" charset="0"/>
              </a:rPr>
              <a:t>Соревнование команд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Arno Pro Display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16024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4293096"/>
            <a:ext cx="216024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741</Words>
  <Application>Microsoft Office PowerPoint</Application>
  <PresentationFormat>Экран (4:3)</PresentationFormat>
  <Paragraphs>102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Выпускной</vt:lpstr>
      <vt:lpstr>Слайд 2</vt:lpstr>
      <vt:lpstr>Слайд 3</vt:lpstr>
      <vt:lpstr>Тест по литературе</vt:lpstr>
      <vt:lpstr>Тест по литературе</vt:lpstr>
      <vt:lpstr>  Тест по английскому  языку</vt:lpstr>
      <vt:lpstr>Тест по истории </vt:lpstr>
      <vt:lpstr>Тест по математике</vt:lpstr>
      <vt:lpstr>Отцы и дети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Споёмте, друзья!</vt:lpstr>
      <vt:lpstr>Угадайте песню!</vt:lpstr>
      <vt:lpstr>Народная мудрость</vt:lpstr>
      <vt:lpstr>Слайд 20</vt:lpstr>
      <vt:lpstr>Слайд 21</vt:lpstr>
      <vt:lpstr>Слайд 22</vt:lpstr>
      <vt:lpstr>Слайд 23</vt:lpstr>
      <vt:lpstr>Слайд 24</vt:lpstr>
      <vt:lpstr>Источник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Выпускной</dc:title>
  <cp:lastModifiedBy>Admin</cp:lastModifiedBy>
  <cp:revision>19</cp:revision>
  <dcterms:modified xsi:type="dcterms:W3CDTF">2011-05-31T05:50:35Z</dcterms:modified>
</cp:coreProperties>
</file>