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8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27.07.2011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27.07.2011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27.07.2011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27.07.2011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27.07.2011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27.07.2011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27.07.2011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27.07.2011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27.07.2011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27.07.2011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27.07.2011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27.07.2011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www.proshkolu.ru/user/rkzxf/blog/132510/" TargetMode="External"/><Relationship Id="rId7" Type="http://schemas.openxmlformats.org/officeDocument/2006/relationships/hyperlink" Target="http://shteltn.ucoz.ru/"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narodna.pravda.com.ua/rus/history/4bb5cd5d42730/" TargetMode="External"/><Relationship Id="rId5" Type="http://schemas.openxmlformats.org/officeDocument/2006/relationships/hyperlink" Target="http://arira.ru/perunov-den.htm" TargetMode="External"/><Relationship Id="rId4" Type="http://schemas.openxmlformats.org/officeDocument/2006/relationships/hyperlink" Target="http://www.ahadov.ru/miri/mir-poezii/mir-mifologii/599-azbuka-slavyanskoy-mifologii.html"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screen">
            <a:lum bright="70000" contrast="-70000"/>
          </a:blip>
          <a:srcRect/>
          <a:stretch>
            <a:fillRect/>
          </a:stretch>
        </p:blipFill>
        <p:spPr bwMode="auto">
          <a:xfrm>
            <a:off x="0" y="0"/>
            <a:ext cx="9144000" cy="6858000"/>
          </a:xfrm>
          <a:prstGeom prst="rect">
            <a:avLst/>
          </a:prstGeom>
          <a:noFill/>
          <a:ln w="9525">
            <a:noFill/>
            <a:miter lim="800000"/>
            <a:headEnd/>
            <a:tailEnd/>
          </a:ln>
        </p:spPr>
      </p:pic>
      <p:sp>
        <p:nvSpPr>
          <p:cNvPr id="3" name="Заголовок 2"/>
          <p:cNvSpPr>
            <a:spLocks noGrp="1"/>
          </p:cNvSpPr>
          <p:nvPr>
            <p:ph type="ctrTitle"/>
          </p:nvPr>
        </p:nvSpPr>
        <p:spPr/>
        <p:txBody>
          <a:bodyPr>
            <a:noAutofit/>
          </a:bodyPr>
          <a:lstStyle/>
          <a:p>
            <a:r>
              <a:rPr lang="ru-RU" sz="6000" b="1" i="1" dirty="0" smtClean="0">
                <a:solidFill>
                  <a:schemeClr val="accent2">
                    <a:lumMod val="50000"/>
                  </a:schemeClr>
                </a:solidFill>
                <a:latin typeface="Times New Roman" pitchFamily="18" charset="0"/>
                <a:cs typeface="Times New Roman" pitchFamily="18" charset="0"/>
              </a:rPr>
              <a:t>Славянские боги. Перун.</a:t>
            </a:r>
            <a:endParaRPr lang="ru-RU" sz="6000" b="1" i="1" dirty="0">
              <a:solidFill>
                <a:schemeClr val="accent2">
                  <a:lumMod val="50000"/>
                </a:schemeClr>
              </a:solidFill>
              <a:latin typeface="Times New Roman" pitchFamily="18" charset="0"/>
              <a:cs typeface="Times New Roman" pitchFamily="18" charset="0"/>
            </a:endParaRPr>
          </a:p>
        </p:txBody>
      </p:sp>
      <p:sp>
        <p:nvSpPr>
          <p:cNvPr id="4" name="Подзаголовок 3"/>
          <p:cNvSpPr>
            <a:spLocks noGrp="1"/>
          </p:cNvSpPr>
          <p:nvPr>
            <p:ph type="subTitle" idx="1"/>
          </p:nvPr>
        </p:nvSpPr>
        <p:spPr/>
        <p:txBody>
          <a:bodyPr>
            <a:normAutofit/>
          </a:bodyPr>
          <a:lstStyle/>
          <a:p>
            <a:r>
              <a:rPr lang="ru-RU" sz="2400" dirty="0" err="1" smtClean="0">
                <a:solidFill>
                  <a:schemeClr val="tx1"/>
                </a:solidFill>
              </a:rPr>
              <a:t>Бродягина</a:t>
            </a:r>
            <a:r>
              <a:rPr lang="ru-RU" sz="2400" dirty="0" smtClean="0">
                <a:solidFill>
                  <a:schemeClr val="tx1"/>
                </a:solidFill>
              </a:rPr>
              <a:t> О.С., учитель МОУ </a:t>
            </a:r>
            <a:r>
              <a:rPr lang="ru-RU" sz="2400" dirty="0" err="1" smtClean="0">
                <a:solidFill>
                  <a:schemeClr val="tx1"/>
                </a:solidFill>
              </a:rPr>
              <a:t>Улётовская</a:t>
            </a:r>
            <a:r>
              <a:rPr lang="ru-RU" sz="2400" dirty="0" smtClean="0">
                <a:solidFill>
                  <a:schemeClr val="tx1"/>
                </a:solidFill>
              </a:rPr>
              <a:t> </a:t>
            </a:r>
            <a:r>
              <a:rPr lang="ru-RU" sz="2400" dirty="0" err="1" smtClean="0">
                <a:solidFill>
                  <a:schemeClr val="tx1"/>
                </a:solidFill>
              </a:rPr>
              <a:t>сош</a:t>
            </a:r>
            <a:endParaRPr lang="ru-RU" sz="2400"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screen">
            <a:lum bright="70000" contrast="-70000"/>
          </a:blip>
          <a:srcRect/>
          <a:stretch>
            <a:fillRect/>
          </a:stretch>
        </p:blipFill>
        <p:spPr bwMode="auto">
          <a:xfrm>
            <a:off x="0" y="0"/>
            <a:ext cx="9144000" cy="6858000"/>
          </a:xfrm>
          <a:prstGeom prst="rect">
            <a:avLst/>
          </a:prstGeom>
          <a:noFill/>
          <a:ln w="9525">
            <a:noFill/>
            <a:miter lim="800000"/>
            <a:headEnd/>
            <a:tailEnd/>
          </a:ln>
        </p:spPr>
      </p:pic>
      <p:sp>
        <p:nvSpPr>
          <p:cNvPr id="3" name="Прямоугольник 2"/>
          <p:cNvSpPr/>
          <p:nvPr/>
        </p:nvSpPr>
        <p:spPr>
          <a:xfrm>
            <a:off x="2286000" y="2828836"/>
            <a:ext cx="4572000" cy="646331"/>
          </a:xfrm>
          <a:prstGeom prst="rect">
            <a:avLst/>
          </a:prstGeom>
        </p:spPr>
        <p:txBody>
          <a:bodyPr>
            <a:spAutoFit/>
          </a:bodyPr>
          <a:lstStyle/>
          <a:p>
            <a:r>
              <a:rPr lang="ru-RU" dirty="0" smtClean="0"/>
              <a:t>. </a:t>
            </a:r>
            <a:endParaRPr lang="ru-RU" dirty="0" smtClean="0"/>
          </a:p>
          <a:p>
            <a:r>
              <a:rPr lang="ru-RU" dirty="0" smtClean="0"/>
              <a:t> </a:t>
            </a:r>
            <a:endParaRPr lang="ru-RU" dirty="0"/>
          </a:p>
        </p:txBody>
      </p:sp>
      <p:pic>
        <p:nvPicPr>
          <p:cNvPr id="4098" name="Picture 2"/>
          <p:cNvPicPr>
            <a:picLocks noChangeAspect="1" noChangeArrowheads="1"/>
          </p:cNvPicPr>
          <p:nvPr/>
        </p:nvPicPr>
        <p:blipFill>
          <a:blip r:embed="rId3" cstate="screen"/>
          <a:srcRect/>
          <a:stretch>
            <a:fillRect/>
          </a:stretch>
        </p:blipFill>
        <p:spPr bwMode="auto">
          <a:xfrm>
            <a:off x="1547664" y="188640"/>
            <a:ext cx="6048375" cy="4200525"/>
          </a:xfrm>
          <a:prstGeom prst="rect">
            <a:avLst/>
          </a:prstGeom>
          <a:noFill/>
          <a:ln w="9525">
            <a:noFill/>
            <a:miter lim="800000"/>
            <a:headEnd/>
            <a:tailEnd/>
          </a:ln>
          <a:effectLst>
            <a:softEdge rad="31750"/>
          </a:effectLst>
        </p:spPr>
      </p:pic>
      <p:sp>
        <p:nvSpPr>
          <p:cNvPr id="5" name="Прямоугольник 4"/>
          <p:cNvSpPr/>
          <p:nvPr/>
        </p:nvSpPr>
        <p:spPr>
          <a:xfrm>
            <a:off x="827584" y="4509120"/>
            <a:ext cx="7488832" cy="1600438"/>
          </a:xfrm>
          <a:prstGeom prst="rect">
            <a:avLst/>
          </a:prstGeom>
        </p:spPr>
        <p:txBody>
          <a:bodyPr wrap="square">
            <a:spAutoFit/>
          </a:bodyPr>
          <a:lstStyle/>
          <a:p>
            <a:r>
              <a:rPr lang="ru-RU" dirty="0" smtClean="0"/>
              <a:t> </a:t>
            </a:r>
          </a:p>
          <a:p>
            <a:pPr algn="ctr"/>
            <a:r>
              <a:rPr lang="ru-RU" sz="2000" dirty="0" smtClean="0">
                <a:latin typeface="Times New Roman" pitchFamily="18" charset="0"/>
                <a:cs typeface="Times New Roman" pitchFamily="18" charset="0"/>
              </a:rPr>
              <a:t>Цветком Перуна считается голубой ирис (шесть лилово-голубых лепестков, громовой знак). Святилища Перуна устраиваются под открытым небом. Они имеют форму цветка; в тех святилищах, что раскопаны археологами, "лепестков" обычно восемь. "</a:t>
            </a:r>
            <a:endParaRPr lang="ru-RU" sz="20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screen">
            <a:lum bright="70000" contrast="-70000"/>
          </a:blip>
          <a:srcRect/>
          <a:stretch>
            <a:fillRect/>
          </a:stretch>
        </p:blipFill>
        <p:spPr bwMode="auto">
          <a:xfrm>
            <a:off x="0" y="0"/>
            <a:ext cx="9144000" cy="6858000"/>
          </a:xfrm>
          <a:prstGeom prst="rect">
            <a:avLst/>
          </a:prstGeom>
          <a:noFill/>
          <a:ln w="9525">
            <a:noFill/>
            <a:miter lim="800000"/>
            <a:headEnd/>
            <a:tailEnd/>
          </a:ln>
        </p:spPr>
      </p:pic>
      <p:sp>
        <p:nvSpPr>
          <p:cNvPr id="3" name="Прямоугольник 2"/>
          <p:cNvSpPr/>
          <p:nvPr/>
        </p:nvSpPr>
        <p:spPr>
          <a:xfrm>
            <a:off x="2286000" y="2828836"/>
            <a:ext cx="4572000" cy="646331"/>
          </a:xfrm>
          <a:prstGeom prst="rect">
            <a:avLst/>
          </a:prstGeom>
        </p:spPr>
        <p:txBody>
          <a:bodyPr>
            <a:spAutoFit/>
          </a:bodyPr>
          <a:lstStyle/>
          <a:p>
            <a:r>
              <a:rPr lang="ru-RU" dirty="0" smtClean="0"/>
              <a:t>. </a:t>
            </a:r>
            <a:endParaRPr lang="ru-RU" dirty="0" smtClean="0"/>
          </a:p>
          <a:p>
            <a:r>
              <a:rPr lang="ru-RU" dirty="0" smtClean="0"/>
              <a:t> </a:t>
            </a:r>
            <a:endParaRPr lang="ru-RU" dirty="0"/>
          </a:p>
        </p:txBody>
      </p:sp>
      <p:pic>
        <p:nvPicPr>
          <p:cNvPr id="5122" name="Picture 2"/>
          <p:cNvPicPr>
            <a:picLocks noChangeAspect="1" noChangeArrowheads="1"/>
          </p:cNvPicPr>
          <p:nvPr/>
        </p:nvPicPr>
        <p:blipFill>
          <a:blip r:embed="rId3" cstate="screen"/>
          <a:srcRect/>
          <a:stretch>
            <a:fillRect/>
          </a:stretch>
        </p:blipFill>
        <p:spPr bwMode="auto">
          <a:xfrm>
            <a:off x="539552" y="476672"/>
            <a:ext cx="3528392" cy="5256584"/>
          </a:xfrm>
          <a:prstGeom prst="rect">
            <a:avLst/>
          </a:prstGeom>
          <a:noFill/>
          <a:ln w="9525">
            <a:noFill/>
            <a:miter lim="800000"/>
            <a:headEnd/>
            <a:tailEnd/>
          </a:ln>
        </p:spPr>
      </p:pic>
      <p:sp>
        <p:nvSpPr>
          <p:cNvPr id="5" name="Прямоугольник 4"/>
          <p:cNvSpPr/>
          <p:nvPr/>
        </p:nvSpPr>
        <p:spPr>
          <a:xfrm>
            <a:off x="4788024" y="404664"/>
            <a:ext cx="3744416" cy="5632311"/>
          </a:xfrm>
          <a:prstGeom prst="rect">
            <a:avLst/>
          </a:prstGeom>
        </p:spPr>
        <p:txBody>
          <a:bodyPr wrap="square">
            <a:spAutoFit/>
          </a:bodyPr>
          <a:lstStyle/>
          <a:p>
            <a:pPr algn="ctr"/>
            <a:r>
              <a:rPr lang="ru-RU" sz="2400" dirty="0" smtClean="0">
                <a:latin typeface="Times New Roman" pitchFamily="18" charset="0"/>
                <a:cs typeface="Times New Roman" pitchFamily="18" charset="0"/>
              </a:rPr>
              <a:t>Деревья Перуна: дуб, граб. Птица Перуна - орёл. Перун-бог воинов и дружинников. Между прочим, сорока - одна из птиц, посвященных Перуну, именно из-за своей окраски. В известных договорах славян с греками говорится, что князья-воители клялись Перуном, и только на втором месте в договорах фигурирует Велес. </a:t>
            </a:r>
            <a:endParaRPr lang="ru-RU" sz="24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screen">
            <a:lum bright="70000" contrast="-70000"/>
          </a:blip>
          <a:srcRect/>
          <a:stretch>
            <a:fillRect/>
          </a:stretch>
        </p:blipFill>
        <p:spPr bwMode="auto">
          <a:xfrm>
            <a:off x="0" y="0"/>
            <a:ext cx="9144000" cy="6858000"/>
          </a:xfrm>
          <a:prstGeom prst="rect">
            <a:avLst/>
          </a:prstGeom>
          <a:noFill/>
          <a:ln w="9525">
            <a:noFill/>
            <a:miter lim="800000"/>
            <a:headEnd/>
            <a:tailEnd/>
          </a:ln>
        </p:spPr>
      </p:pic>
      <p:sp>
        <p:nvSpPr>
          <p:cNvPr id="3" name="Прямоугольник 2"/>
          <p:cNvSpPr/>
          <p:nvPr/>
        </p:nvSpPr>
        <p:spPr>
          <a:xfrm>
            <a:off x="2286000" y="2828836"/>
            <a:ext cx="4572000" cy="646331"/>
          </a:xfrm>
          <a:prstGeom prst="rect">
            <a:avLst/>
          </a:prstGeom>
        </p:spPr>
        <p:txBody>
          <a:bodyPr>
            <a:spAutoFit/>
          </a:bodyPr>
          <a:lstStyle/>
          <a:p>
            <a:r>
              <a:rPr lang="ru-RU" dirty="0" smtClean="0"/>
              <a:t>. </a:t>
            </a:r>
            <a:endParaRPr lang="ru-RU" dirty="0" smtClean="0"/>
          </a:p>
          <a:p>
            <a:r>
              <a:rPr lang="ru-RU" dirty="0" smtClean="0"/>
              <a:t> </a:t>
            </a:r>
            <a:endParaRPr lang="ru-RU" dirty="0"/>
          </a:p>
        </p:txBody>
      </p:sp>
      <p:pic>
        <p:nvPicPr>
          <p:cNvPr id="6146" name="Picture 2"/>
          <p:cNvPicPr>
            <a:picLocks noChangeAspect="1" noChangeArrowheads="1"/>
          </p:cNvPicPr>
          <p:nvPr/>
        </p:nvPicPr>
        <p:blipFill>
          <a:blip r:embed="rId3" cstate="screen"/>
          <a:srcRect/>
          <a:stretch>
            <a:fillRect/>
          </a:stretch>
        </p:blipFill>
        <p:spPr bwMode="auto">
          <a:xfrm>
            <a:off x="323528" y="332656"/>
            <a:ext cx="3888432" cy="5256584"/>
          </a:xfrm>
          <a:prstGeom prst="rect">
            <a:avLst/>
          </a:prstGeom>
          <a:noFill/>
          <a:ln w="9525">
            <a:noFill/>
            <a:miter lim="800000"/>
            <a:headEnd/>
            <a:tailEnd/>
          </a:ln>
        </p:spPr>
      </p:pic>
      <p:sp>
        <p:nvSpPr>
          <p:cNvPr id="5" name="Прямоугольник 4"/>
          <p:cNvSpPr/>
          <p:nvPr/>
        </p:nvSpPr>
        <p:spPr>
          <a:xfrm>
            <a:off x="611560" y="5679832"/>
            <a:ext cx="3024337" cy="369332"/>
          </a:xfrm>
          <a:prstGeom prst="rect">
            <a:avLst/>
          </a:prstGeom>
        </p:spPr>
        <p:txBody>
          <a:bodyPr wrap="square">
            <a:spAutoFit/>
          </a:bodyPr>
          <a:lstStyle/>
          <a:p>
            <a:r>
              <a:rPr lang="ru-RU" dirty="0" smtClean="0">
                <a:latin typeface="Times New Roman" pitchFamily="18" charset="0"/>
                <a:cs typeface="Times New Roman" pitchFamily="18" charset="0"/>
              </a:rPr>
              <a:t>Изваяние Перуна в Киеве</a:t>
            </a:r>
            <a:endParaRPr lang="ru-RU" dirty="0">
              <a:latin typeface="Times New Roman" pitchFamily="18" charset="0"/>
              <a:cs typeface="Times New Roman" pitchFamily="18" charset="0"/>
            </a:endParaRPr>
          </a:p>
        </p:txBody>
      </p:sp>
      <p:sp>
        <p:nvSpPr>
          <p:cNvPr id="6" name="Прямоугольник 5"/>
          <p:cNvSpPr/>
          <p:nvPr/>
        </p:nvSpPr>
        <p:spPr>
          <a:xfrm>
            <a:off x="4716016" y="476672"/>
            <a:ext cx="3096344" cy="4708981"/>
          </a:xfrm>
          <a:prstGeom prst="rect">
            <a:avLst/>
          </a:prstGeom>
        </p:spPr>
        <p:txBody>
          <a:bodyPr wrap="square">
            <a:spAutoFit/>
          </a:bodyPr>
          <a:lstStyle/>
          <a:p>
            <a:pPr algn="ctr"/>
            <a:r>
              <a:rPr lang="ru-RU" sz="2000" dirty="0" smtClean="0">
                <a:latin typeface="Times New Roman" pitchFamily="18" charset="0"/>
                <a:cs typeface="Times New Roman" pitchFamily="18" charset="0"/>
              </a:rPr>
              <a:t>Молнии - это стрелы </a:t>
            </a:r>
            <a:r>
              <a:rPr lang="ru-RU" sz="2000" dirty="0" err="1" smtClean="0">
                <a:latin typeface="Times New Roman" pitchFamily="18" charset="0"/>
                <a:cs typeface="Times New Roman" pitchFamily="18" charset="0"/>
              </a:rPr>
              <a:t>бога-громовника</a:t>
            </a:r>
            <a:r>
              <a:rPr lang="ru-RU" sz="2000" dirty="0" smtClean="0">
                <a:latin typeface="Times New Roman" pitchFamily="18" charset="0"/>
                <a:cs typeface="Times New Roman" pitchFamily="18" charset="0"/>
              </a:rPr>
              <a:t>. Перун, по легенде, в левой руке носит колчан стрел, а в правой лук, пущенная им стрела поражает противника и производит пожары. Его палица (молот), как знак карающего божественного орудия, стала символом власти, ее функции перенесли на царский скипетр, жреческий и судейский жезлы.</a:t>
            </a:r>
            <a:endParaRPr lang="ru-RU" sz="20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screen">
            <a:lum bright="70000" contrast="-70000"/>
          </a:blip>
          <a:srcRect/>
          <a:stretch>
            <a:fillRect/>
          </a:stretch>
        </p:blipFill>
        <p:spPr bwMode="auto">
          <a:xfrm>
            <a:off x="0" y="0"/>
            <a:ext cx="9144000" cy="6858000"/>
          </a:xfrm>
          <a:prstGeom prst="rect">
            <a:avLst/>
          </a:prstGeom>
          <a:noFill/>
          <a:ln w="9525">
            <a:noFill/>
            <a:miter lim="800000"/>
            <a:headEnd/>
            <a:tailEnd/>
          </a:ln>
        </p:spPr>
      </p:pic>
      <p:sp>
        <p:nvSpPr>
          <p:cNvPr id="3" name="Прямоугольник 2"/>
          <p:cNvSpPr/>
          <p:nvPr/>
        </p:nvSpPr>
        <p:spPr>
          <a:xfrm>
            <a:off x="2286000" y="2828836"/>
            <a:ext cx="4572000" cy="646331"/>
          </a:xfrm>
          <a:prstGeom prst="rect">
            <a:avLst/>
          </a:prstGeom>
        </p:spPr>
        <p:txBody>
          <a:bodyPr>
            <a:spAutoFit/>
          </a:bodyPr>
          <a:lstStyle/>
          <a:p>
            <a:r>
              <a:rPr lang="ru-RU" dirty="0" smtClean="0"/>
              <a:t>. </a:t>
            </a:r>
            <a:endParaRPr lang="ru-RU" dirty="0" smtClean="0"/>
          </a:p>
          <a:p>
            <a:r>
              <a:rPr lang="ru-RU" dirty="0" smtClean="0"/>
              <a:t> </a:t>
            </a:r>
            <a:endParaRPr lang="ru-RU" dirty="0"/>
          </a:p>
        </p:txBody>
      </p:sp>
      <p:sp>
        <p:nvSpPr>
          <p:cNvPr id="4" name="Прямоугольник 3"/>
          <p:cNvSpPr/>
          <p:nvPr/>
        </p:nvSpPr>
        <p:spPr>
          <a:xfrm>
            <a:off x="971600" y="116633"/>
            <a:ext cx="6912768" cy="6555641"/>
          </a:xfrm>
          <a:prstGeom prst="rect">
            <a:avLst/>
          </a:prstGeom>
        </p:spPr>
        <p:txBody>
          <a:bodyPr wrap="square">
            <a:spAutoFit/>
          </a:bodyPr>
          <a:lstStyle/>
          <a:p>
            <a:pPr algn="ctr"/>
            <a:r>
              <a:rPr lang="ru-RU" sz="2000" b="1" i="1" dirty="0" smtClean="0">
                <a:solidFill>
                  <a:schemeClr val="accent2">
                    <a:lumMod val="50000"/>
                  </a:schemeClr>
                </a:solidFill>
                <a:latin typeface="Times New Roman" pitchFamily="18" charset="0"/>
                <a:cs typeface="Times New Roman" pitchFamily="18" charset="0"/>
              </a:rPr>
              <a:t>Перун </a:t>
            </a:r>
          </a:p>
          <a:p>
            <a:pPr algn="ctr"/>
            <a:r>
              <a:rPr lang="ru-RU" sz="2000" dirty="0" smtClean="0">
                <a:latin typeface="Times New Roman" pitchFamily="18" charset="0"/>
                <a:cs typeface="Times New Roman" pitchFamily="18" charset="0"/>
              </a:rPr>
              <a:t>Он клубится, гремит в небесах </a:t>
            </a:r>
          </a:p>
          <a:p>
            <a:pPr algn="ctr"/>
            <a:r>
              <a:rPr lang="ru-RU" sz="2000" dirty="0" smtClean="0">
                <a:latin typeface="Times New Roman" pitchFamily="18" charset="0"/>
                <a:cs typeface="Times New Roman" pitchFamily="18" charset="0"/>
              </a:rPr>
              <a:t>И повсюду грозит непогодой </a:t>
            </a:r>
          </a:p>
          <a:p>
            <a:pPr algn="ctr"/>
            <a:r>
              <a:rPr lang="ru-RU" sz="2000" dirty="0" smtClean="0">
                <a:latin typeface="Times New Roman" pitchFamily="18" charset="0"/>
                <a:cs typeface="Times New Roman" pitchFamily="18" charset="0"/>
              </a:rPr>
              <a:t>Бог неистовый рыжебородый </a:t>
            </a:r>
          </a:p>
          <a:p>
            <a:pPr algn="ctr"/>
            <a:r>
              <a:rPr lang="ru-RU" sz="2000" dirty="0" smtClean="0">
                <a:latin typeface="Times New Roman" pitchFamily="18" charset="0"/>
                <a:cs typeface="Times New Roman" pitchFamily="18" charset="0"/>
              </a:rPr>
              <a:t>В брызгах молний на темных кудрях </a:t>
            </a:r>
          </a:p>
          <a:p>
            <a:pPr algn="ctr"/>
            <a:endParaRPr lang="ru-RU" sz="2000" dirty="0" smtClean="0">
              <a:latin typeface="Times New Roman" pitchFamily="18" charset="0"/>
              <a:cs typeface="Times New Roman" pitchFamily="18" charset="0"/>
            </a:endParaRPr>
          </a:p>
          <a:p>
            <a:pPr algn="ctr"/>
            <a:r>
              <a:rPr lang="ru-RU" sz="2000" dirty="0" smtClean="0">
                <a:latin typeface="Times New Roman" pitchFamily="18" charset="0"/>
                <a:cs typeface="Times New Roman" pitchFamily="18" charset="0"/>
              </a:rPr>
              <a:t>Чтоб творился лишь праведный суд </a:t>
            </a:r>
          </a:p>
          <a:p>
            <a:pPr algn="ctr"/>
            <a:r>
              <a:rPr lang="ru-RU" sz="2000" dirty="0" smtClean="0">
                <a:latin typeface="Times New Roman" pitchFamily="18" charset="0"/>
                <a:cs typeface="Times New Roman" pitchFamily="18" charset="0"/>
              </a:rPr>
              <a:t>В мире стихнувшем, как на ладони, - </a:t>
            </a:r>
          </a:p>
          <a:p>
            <a:pPr algn="ctr"/>
            <a:r>
              <a:rPr lang="ru-RU" sz="2000" dirty="0" smtClean="0">
                <a:latin typeface="Times New Roman" pitchFamily="18" charset="0"/>
                <a:cs typeface="Times New Roman" pitchFamily="18" charset="0"/>
              </a:rPr>
              <a:t>Вороные и белые кони </a:t>
            </a:r>
          </a:p>
          <a:p>
            <a:pPr algn="ctr"/>
            <a:r>
              <a:rPr lang="ru-RU" sz="2000" dirty="0" smtClean="0">
                <a:latin typeface="Times New Roman" pitchFamily="18" charset="0"/>
                <a:cs typeface="Times New Roman" pitchFamily="18" charset="0"/>
              </a:rPr>
              <a:t>В колеснице Перуна несут! </a:t>
            </a:r>
          </a:p>
          <a:p>
            <a:pPr algn="ctr"/>
            <a:endParaRPr lang="ru-RU" sz="2000" dirty="0" smtClean="0">
              <a:latin typeface="Times New Roman" pitchFamily="18" charset="0"/>
              <a:cs typeface="Times New Roman" pitchFamily="18" charset="0"/>
            </a:endParaRPr>
          </a:p>
          <a:p>
            <a:pPr algn="ctr"/>
            <a:r>
              <a:rPr lang="ru-RU" sz="2000" dirty="0" smtClean="0">
                <a:latin typeface="Times New Roman" pitchFamily="18" charset="0"/>
                <a:cs typeface="Times New Roman" pitchFamily="18" charset="0"/>
              </a:rPr>
              <a:t>Под крылами волшебных коней </a:t>
            </a:r>
          </a:p>
          <a:p>
            <a:pPr algn="ctr"/>
            <a:r>
              <a:rPr lang="ru-RU" sz="2000" dirty="0" smtClean="0">
                <a:latin typeface="Times New Roman" pitchFamily="18" charset="0"/>
                <a:cs typeface="Times New Roman" pitchFamily="18" charset="0"/>
              </a:rPr>
              <a:t>Вихрем капли летят дождевые, </a:t>
            </a:r>
          </a:p>
          <a:p>
            <a:pPr algn="ctr"/>
            <a:r>
              <a:rPr lang="ru-RU" sz="2000" dirty="0" smtClean="0">
                <a:latin typeface="Times New Roman" pitchFamily="18" charset="0"/>
                <a:cs typeface="Times New Roman" pitchFamily="18" charset="0"/>
              </a:rPr>
              <a:t>Бьются молнии в землю живые </a:t>
            </a:r>
          </a:p>
          <a:p>
            <a:pPr algn="ctr"/>
            <a:r>
              <a:rPr lang="ru-RU" sz="2000" dirty="0" smtClean="0">
                <a:latin typeface="Times New Roman" pitchFamily="18" charset="0"/>
                <a:cs typeface="Times New Roman" pitchFamily="18" charset="0"/>
              </a:rPr>
              <a:t>И травой прорастают на ней. </a:t>
            </a:r>
          </a:p>
          <a:p>
            <a:pPr algn="ctr"/>
            <a:endParaRPr lang="ru-RU" sz="2000" dirty="0" smtClean="0">
              <a:latin typeface="Times New Roman" pitchFamily="18" charset="0"/>
              <a:cs typeface="Times New Roman" pitchFamily="18" charset="0"/>
            </a:endParaRPr>
          </a:p>
          <a:p>
            <a:pPr algn="ctr"/>
            <a:r>
              <a:rPr lang="ru-RU" sz="2000" dirty="0" smtClean="0">
                <a:latin typeface="Times New Roman" pitchFamily="18" charset="0"/>
                <a:cs typeface="Times New Roman" pitchFamily="18" charset="0"/>
              </a:rPr>
              <a:t>Посвежевший, </a:t>
            </a:r>
            <a:r>
              <a:rPr lang="ru-RU" sz="2000" dirty="0" err="1" smtClean="0">
                <a:latin typeface="Times New Roman" pitchFamily="18" charset="0"/>
                <a:cs typeface="Times New Roman" pitchFamily="18" charset="0"/>
              </a:rPr>
              <a:t>по-вешнему</a:t>
            </a:r>
            <a:r>
              <a:rPr lang="ru-RU" sz="2000" dirty="0" smtClean="0">
                <a:latin typeface="Times New Roman" pitchFamily="18" charset="0"/>
                <a:cs typeface="Times New Roman" pitchFamily="18" charset="0"/>
              </a:rPr>
              <a:t> юн, </a:t>
            </a:r>
          </a:p>
          <a:p>
            <a:pPr algn="ctr"/>
            <a:r>
              <a:rPr lang="ru-RU" sz="2000" dirty="0" smtClean="0">
                <a:latin typeface="Times New Roman" pitchFamily="18" charset="0"/>
                <a:cs typeface="Times New Roman" pitchFamily="18" charset="0"/>
              </a:rPr>
              <a:t>Удаляется, тучей синея, </a:t>
            </a:r>
          </a:p>
          <a:p>
            <a:pPr algn="ctr"/>
            <a:r>
              <a:rPr lang="ru-RU" sz="2000" dirty="0" smtClean="0">
                <a:latin typeface="Times New Roman" pitchFamily="18" charset="0"/>
                <a:cs typeface="Times New Roman" pitchFamily="18" charset="0"/>
              </a:rPr>
              <a:t>Победивший постылого Змея </a:t>
            </a:r>
          </a:p>
          <a:p>
            <a:pPr algn="ctr"/>
            <a:r>
              <a:rPr lang="ru-RU" sz="2000" dirty="0" smtClean="0">
                <a:latin typeface="Times New Roman" pitchFamily="18" charset="0"/>
                <a:cs typeface="Times New Roman" pitchFamily="18" charset="0"/>
              </a:rPr>
              <a:t>Бог славянский, владыка Перун! </a:t>
            </a:r>
          </a:p>
          <a:p>
            <a:pPr algn="ctr"/>
            <a:r>
              <a:rPr lang="ru-RU" sz="2000" b="1" i="1" dirty="0" smtClean="0">
                <a:solidFill>
                  <a:schemeClr val="accent2">
                    <a:lumMod val="50000"/>
                  </a:schemeClr>
                </a:solidFill>
                <a:latin typeface="Times New Roman" pitchFamily="18" charset="0"/>
                <a:cs typeface="Times New Roman" pitchFamily="18" charset="0"/>
              </a:rPr>
              <a:t>Эльдар </a:t>
            </a:r>
            <a:r>
              <a:rPr lang="ru-RU" sz="2000" b="1" i="1" dirty="0" err="1" smtClean="0">
                <a:solidFill>
                  <a:schemeClr val="accent2">
                    <a:lumMod val="50000"/>
                  </a:schemeClr>
                </a:solidFill>
                <a:latin typeface="Times New Roman" pitchFamily="18" charset="0"/>
                <a:cs typeface="Times New Roman" pitchFamily="18" charset="0"/>
              </a:rPr>
              <a:t>Ахадов</a:t>
            </a:r>
            <a:endParaRPr lang="ru-RU" sz="2000" b="1" i="1" dirty="0">
              <a:solidFill>
                <a:schemeClr val="accent2">
                  <a:lumMod val="50000"/>
                </a:schemeClr>
              </a:solidFill>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screen">
            <a:lum bright="70000" contrast="-70000"/>
          </a:blip>
          <a:srcRect/>
          <a:stretch>
            <a:fillRect/>
          </a:stretch>
        </p:blipFill>
        <p:spPr bwMode="auto">
          <a:xfrm>
            <a:off x="0" y="0"/>
            <a:ext cx="9144000" cy="6858000"/>
          </a:xfrm>
          <a:prstGeom prst="rect">
            <a:avLst/>
          </a:prstGeom>
          <a:noFill/>
          <a:ln w="9525">
            <a:noFill/>
            <a:miter lim="800000"/>
            <a:headEnd/>
            <a:tailEnd/>
          </a:ln>
        </p:spPr>
      </p:pic>
      <p:sp>
        <p:nvSpPr>
          <p:cNvPr id="3" name="Прямоугольник 2"/>
          <p:cNvSpPr/>
          <p:nvPr/>
        </p:nvSpPr>
        <p:spPr>
          <a:xfrm>
            <a:off x="2286000" y="2828836"/>
            <a:ext cx="4572000" cy="646331"/>
          </a:xfrm>
          <a:prstGeom prst="rect">
            <a:avLst/>
          </a:prstGeom>
        </p:spPr>
        <p:txBody>
          <a:bodyPr>
            <a:spAutoFit/>
          </a:bodyPr>
          <a:lstStyle/>
          <a:p>
            <a:r>
              <a:rPr lang="ru-RU" dirty="0" smtClean="0"/>
              <a:t>. </a:t>
            </a:r>
            <a:endParaRPr lang="ru-RU" dirty="0" smtClean="0"/>
          </a:p>
          <a:p>
            <a:r>
              <a:rPr lang="ru-RU" dirty="0" smtClean="0"/>
              <a:t> </a:t>
            </a:r>
            <a:endParaRPr lang="ru-RU" dirty="0"/>
          </a:p>
        </p:txBody>
      </p:sp>
      <p:pic>
        <p:nvPicPr>
          <p:cNvPr id="7170" name="Picture 2"/>
          <p:cNvPicPr>
            <a:picLocks noChangeAspect="1" noChangeArrowheads="1"/>
          </p:cNvPicPr>
          <p:nvPr/>
        </p:nvPicPr>
        <p:blipFill>
          <a:blip r:embed="rId3" cstate="screen"/>
          <a:srcRect/>
          <a:stretch>
            <a:fillRect/>
          </a:stretch>
        </p:blipFill>
        <p:spPr bwMode="auto">
          <a:xfrm>
            <a:off x="1187624" y="260648"/>
            <a:ext cx="6840760" cy="4680520"/>
          </a:xfrm>
          <a:prstGeom prst="rect">
            <a:avLst/>
          </a:prstGeom>
          <a:noFill/>
          <a:ln w="9525">
            <a:noFill/>
            <a:miter lim="800000"/>
            <a:headEnd/>
            <a:tailEnd/>
          </a:ln>
          <a:effectLst>
            <a:softEdge rad="63500"/>
          </a:effectLst>
        </p:spPr>
      </p:pic>
      <p:sp>
        <p:nvSpPr>
          <p:cNvPr id="5" name="Прямоугольник 4"/>
          <p:cNvSpPr/>
          <p:nvPr/>
        </p:nvSpPr>
        <p:spPr>
          <a:xfrm>
            <a:off x="1187624" y="5013176"/>
            <a:ext cx="6912768" cy="1323439"/>
          </a:xfrm>
          <a:prstGeom prst="rect">
            <a:avLst/>
          </a:prstGeom>
        </p:spPr>
        <p:txBody>
          <a:bodyPr wrap="square">
            <a:spAutoFit/>
          </a:bodyPr>
          <a:lstStyle/>
          <a:p>
            <a:pPr algn="ctr"/>
            <a:r>
              <a:rPr lang="ru-RU" sz="2000" dirty="0" smtClean="0">
                <a:latin typeface="Times New Roman" pitchFamily="18" charset="0"/>
                <a:cs typeface="Times New Roman" pitchFamily="18" charset="0"/>
              </a:rPr>
              <a:t>У Перуна и Лады есть прекрасная дочь - </a:t>
            </a:r>
            <a:r>
              <a:rPr lang="ru-RU" sz="2000" dirty="0" err="1" smtClean="0">
                <a:latin typeface="Times New Roman" pitchFamily="18" charset="0"/>
                <a:cs typeface="Times New Roman" pitchFamily="18" charset="0"/>
              </a:rPr>
              <a:t>Перуница</a:t>
            </a:r>
            <a:r>
              <a:rPr lang="ru-RU" sz="2000" dirty="0" smtClean="0">
                <a:latin typeface="Times New Roman" pitchFamily="18" charset="0"/>
                <a:cs typeface="Times New Roman" pitchFamily="18" charset="0"/>
              </a:rPr>
              <a:t>. Она облачная дева - прекрасная, крылатая, воинственная, тоже, что скандинавская валькирия. Сердце ее навеки отдано воинам, богатырям.</a:t>
            </a:r>
            <a:endParaRPr lang="ru-RU" sz="2000"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screen">
            <a:lum bright="70000" contrast="-70000"/>
          </a:blip>
          <a:srcRect/>
          <a:stretch>
            <a:fillRect/>
          </a:stretch>
        </p:blipFill>
        <p:spPr bwMode="auto">
          <a:xfrm>
            <a:off x="0" y="0"/>
            <a:ext cx="9144000" cy="6858000"/>
          </a:xfrm>
          <a:prstGeom prst="rect">
            <a:avLst/>
          </a:prstGeom>
          <a:noFill/>
          <a:ln w="9525">
            <a:noFill/>
            <a:miter lim="800000"/>
            <a:headEnd/>
            <a:tailEnd/>
          </a:ln>
        </p:spPr>
      </p:pic>
      <p:sp>
        <p:nvSpPr>
          <p:cNvPr id="3" name="Прямоугольник 2"/>
          <p:cNvSpPr/>
          <p:nvPr/>
        </p:nvSpPr>
        <p:spPr>
          <a:xfrm>
            <a:off x="2286000" y="2828836"/>
            <a:ext cx="4572000" cy="646331"/>
          </a:xfrm>
          <a:prstGeom prst="rect">
            <a:avLst/>
          </a:prstGeom>
        </p:spPr>
        <p:txBody>
          <a:bodyPr>
            <a:spAutoFit/>
          </a:bodyPr>
          <a:lstStyle/>
          <a:p>
            <a:r>
              <a:rPr lang="ru-RU" dirty="0" smtClean="0"/>
              <a:t>. </a:t>
            </a:r>
            <a:endParaRPr lang="ru-RU" dirty="0" smtClean="0"/>
          </a:p>
          <a:p>
            <a:r>
              <a:rPr lang="ru-RU" dirty="0" smtClean="0"/>
              <a:t> </a:t>
            </a:r>
            <a:endParaRPr lang="ru-RU" dirty="0"/>
          </a:p>
        </p:txBody>
      </p:sp>
      <p:sp>
        <p:nvSpPr>
          <p:cNvPr id="4" name="Прямоугольник 3"/>
          <p:cNvSpPr/>
          <p:nvPr/>
        </p:nvSpPr>
        <p:spPr>
          <a:xfrm>
            <a:off x="611560" y="1305342"/>
            <a:ext cx="7560840" cy="3139321"/>
          </a:xfrm>
          <a:prstGeom prst="rect">
            <a:avLst/>
          </a:prstGeom>
        </p:spPr>
        <p:txBody>
          <a:bodyPr wrap="square">
            <a:spAutoFit/>
          </a:bodyPr>
          <a:lstStyle/>
          <a:p>
            <a:r>
              <a:rPr lang="ru-RU" dirty="0" smtClean="0"/>
              <a:t>Источники:</a:t>
            </a:r>
          </a:p>
          <a:p>
            <a:pPr marL="342900" indent="-342900">
              <a:buAutoNum type="arabicPeriod"/>
            </a:pPr>
            <a:r>
              <a:rPr lang="ru-RU" dirty="0" smtClean="0">
                <a:hlinkClick r:id="rId3"/>
              </a:rPr>
              <a:t>http</a:t>
            </a:r>
            <a:r>
              <a:rPr lang="ru-RU" dirty="0" smtClean="0">
                <a:hlinkClick r:id="rId3"/>
              </a:rPr>
              <a:t>://www.proshkolu.ru/user/rkzxf/blog/132510</a:t>
            </a:r>
            <a:r>
              <a:rPr lang="ru-RU" dirty="0" smtClean="0">
                <a:hlinkClick r:id="rId3"/>
              </a:rPr>
              <a:t>/</a:t>
            </a:r>
            <a:r>
              <a:rPr lang="ru-RU" dirty="0" smtClean="0"/>
              <a:t> - </a:t>
            </a:r>
            <a:r>
              <a:rPr lang="ru-RU" dirty="0" smtClean="0"/>
              <a:t>материал подготовлен </a:t>
            </a:r>
            <a:r>
              <a:rPr lang="ru-RU" dirty="0" err="1" smtClean="0"/>
              <a:t>Щудровой</a:t>
            </a:r>
            <a:r>
              <a:rPr lang="ru-RU" dirty="0" smtClean="0"/>
              <a:t> Ларисой Германовной;</a:t>
            </a:r>
          </a:p>
          <a:p>
            <a:r>
              <a:rPr lang="ru-RU" dirty="0" smtClean="0"/>
              <a:t>2. </a:t>
            </a:r>
            <a:r>
              <a:rPr lang="ru-RU" dirty="0" smtClean="0">
                <a:hlinkClick r:id="rId4"/>
              </a:rPr>
              <a:t>http://</a:t>
            </a:r>
            <a:r>
              <a:rPr lang="ru-RU" dirty="0" smtClean="0">
                <a:hlinkClick r:id="rId4"/>
              </a:rPr>
              <a:t>www.ahadov.ru/miri/mir-poezii/mir-mifologii/599-azbuka-slavyanskoy-mifologii.html</a:t>
            </a:r>
            <a:r>
              <a:rPr lang="ru-RU" dirty="0" smtClean="0"/>
              <a:t> - </a:t>
            </a:r>
            <a:r>
              <a:rPr lang="ru-RU" dirty="0" smtClean="0"/>
              <a:t>Азбука славянской мифологии;</a:t>
            </a:r>
          </a:p>
          <a:p>
            <a:r>
              <a:rPr lang="ru-RU" dirty="0" smtClean="0"/>
              <a:t>3. </a:t>
            </a:r>
            <a:r>
              <a:rPr lang="ru-RU" dirty="0" smtClean="0">
                <a:hlinkClick r:id="rId5"/>
              </a:rPr>
              <a:t>http://</a:t>
            </a:r>
            <a:r>
              <a:rPr lang="ru-RU" dirty="0" smtClean="0">
                <a:hlinkClick r:id="rId5"/>
              </a:rPr>
              <a:t>arira.ru/perunov-den.htm</a:t>
            </a:r>
            <a:r>
              <a:rPr lang="ru-RU" dirty="0" smtClean="0"/>
              <a:t> - </a:t>
            </a:r>
            <a:r>
              <a:rPr lang="ru-RU" dirty="0" smtClean="0"/>
              <a:t>Перунов день;</a:t>
            </a:r>
          </a:p>
          <a:p>
            <a:r>
              <a:rPr lang="ru-RU" dirty="0" smtClean="0"/>
              <a:t>4. </a:t>
            </a:r>
            <a:r>
              <a:rPr lang="ru-RU" dirty="0" smtClean="0">
                <a:hlinkClick r:id="rId6"/>
              </a:rPr>
              <a:t>http://narodna.pravda.com.ua/rus/history/4bb5cd5d42730</a:t>
            </a:r>
            <a:r>
              <a:rPr lang="ru-RU" dirty="0" smtClean="0">
                <a:hlinkClick r:id="rId6"/>
              </a:rPr>
              <a:t>/</a:t>
            </a:r>
            <a:endParaRPr lang="ru-RU" dirty="0" smtClean="0"/>
          </a:p>
          <a:p>
            <a:pPr>
              <a:buFontTx/>
              <a:buChar char="-"/>
            </a:pPr>
            <a:r>
              <a:rPr lang="ru-RU" dirty="0" smtClean="0"/>
              <a:t>Славянские </a:t>
            </a:r>
            <a:r>
              <a:rPr lang="ru-RU" dirty="0" smtClean="0"/>
              <a:t>бог. Перун</a:t>
            </a:r>
            <a:r>
              <a:rPr lang="ru-RU" dirty="0" smtClean="0"/>
              <a:t>.</a:t>
            </a:r>
          </a:p>
          <a:p>
            <a:r>
              <a:rPr lang="ru-RU" dirty="0" smtClean="0"/>
              <a:t>5. Сайт </a:t>
            </a:r>
            <a:r>
              <a:rPr lang="ru-RU" dirty="0" err="1" smtClean="0"/>
              <a:t>Штель</a:t>
            </a:r>
            <a:r>
              <a:rPr lang="ru-RU" dirty="0" smtClean="0"/>
              <a:t> Н.Н. - </a:t>
            </a:r>
            <a:r>
              <a:rPr lang="en-US" dirty="0" smtClean="0">
                <a:hlinkClick r:id="rId7"/>
              </a:rPr>
              <a:t>http://shteltn.ucoz.ru</a:t>
            </a:r>
            <a:r>
              <a:rPr lang="en-US" dirty="0" smtClean="0">
                <a:hlinkClick r:id="rId7"/>
              </a:rPr>
              <a:t>/</a:t>
            </a:r>
            <a:endParaRPr lang="ru-RU" smtClean="0"/>
          </a:p>
          <a:p>
            <a:endParaRPr lang="ru-RU" dirty="0" smtClean="0"/>
          </a:p>
          <a:p>
            <a:r>
              <a:rPr lang="ru-RU" dirty="0" smtClean="0"/>
              <a:t> </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screen">
            <a:lum bright="70000" contrast="-70000"/>
          </a:blip>
          <a:srcRect/>
          <a:stretch>
            <a:fillRect/>
          </a:stretch>
        </p:blipFill>
        <p:spPr bwMode="auto">
          <a:xfrm>
            <a:off x="0" y="0"/>
            <a:ext cx="9144000" cy="6858000"/>
          </a:xfrm>
          <a:prstGeom prst="rect">
            <a:avLst/>
          </a:prstGeom>
          <a:noFill/>
          <a:ln w="9525">
            <a:noFill/>
            <a:miter lim="800000"/>
            <a:headEnd/>
            <a:tailEnd/>
          </a:ln>
        </p:spPr>
      </p:pic>
      <p:sp>
        <p:nvSpPr>
          <p:cNvPr id="3" name="Прямоугольник 2"/>
          <p:cNvSpPr/>
          <p:nvPr/>
        </p:nvSpPr>
        <p:spPr>
          <a:xfrm>
            <a:off x="1907704" y="332656"/>
            <a:ext cx="5832648" cy="5078313"/>
          </a:xfrm>
          <a:prstGeom prst="rect">
            <a:avLst/>
          </a:prstGeom>
        </p:spPr>
        <p:txBody>
          <a:bodyPr wrap="square">
            <a:spAutoFit/>
          </a:bodyPr>
          <a:lstStyle/>
          <a:p>
            <a:pPr algn="ctr"/>
            <a:r>
              <a:rPr lang="ru-RU" sz="3600" b="1" dirty="0" smtClean="0">
                <a:solidFill>
                  <a:schemeClr val="accent2">
                    <a:lumMod val="50000"/>
                  </a:schemeClr>
                </a:solidFill>
                <a:latin typeface="Times New Roman" pitchFamily="18" charset="0"/>
                <a:cs typeface="Times New Roman" pitchFamily="18" charset="0"/>
              </a:rPr>
              <a:t>О, могучий Перун, </a:t>
            </a:r>
          </a:p>
          <a:p>
            <a:pPr algn="ctr"/>
            <a:r>
              <a:rPr lang="ru-RU" sz="3600" b="1" dirty="0" smtClean="0">
                <a:solidFill>
                  <a:schemeClr val="accent2">
                    <a:lumMod val="50000"/>
                  </a:schemeClr>
                </a:solidFill>
                <a:latin typeface="Times New Roman" pitchFamily="18" charset="0"/>
                <a:cs typeface="Times New Roman" pitchFamily="18" charset="0"/>
              </a:rPr>
              <a:t>Бог Славянских племён! </a:t>
            </a:r>
          </a:p>
          <a:p>
            <a:pPr algn="ctr"/>
            <a:r>
              <a:rPr lang="ru-RU" sz="3600" b="1" dirty="0" smtClean="0">
                <a:solidFill>
                  <a:schemeClr val="accent2">
                    <a:lumMod val="50000"/>
                  </a:schemeClr>
                </a:solidFill>
                <a:latin typeface="Times New Roman" pitchFamily="18" charset="0"/>
                <a:cs typeface="Times New Roman" pitchFamily="18" charset="0"/>
              </a:rPr>
              <a:t>Ты десницей своей </a:t>
            </a:r>
          </a:p>
          <a:p>
            <a:pPr algn="ctr"/>
            <a:r>
              <a:rPr lang="ru-RU" sz="3600" b="1" dirty="0" smtClean="0">
                <a:solidFill>
                  <a:schemeClr val="accent2">
                    <a:lumMod val="50000"/>
                  </a:schemeClr>
                </a:solidFill>
                <a:latin typeface="Times New Roman" pitchFamily="18" charset="0"/>
                <a:cs typeface="Times New Roman" pitchFamily="18" charset="0"/>
              </a:rPr>
              <a:t>Отрясаешь нам сон. </a:t>
            </a:r>
          </a:p>
          <a:p>
            <a:pPr algn="ctr"/>
            <a:r>
              <a:rPr lang="ru-RU" sz="3600" b="1" dirty="0" smtClean="0">
                <a:solidFill>
                  <a:schemeClr val="accent2">
                    <a:lumMod val="50000"/>
                  </a:schemeClr>
                </a:solidFill>
                <a:latin typeface="Times New Roman" pitchFamily="18" charset="0"/>
                <a:cs typeface="Times New Roman" pitchFamily="18" charset="0"/>
              </a:rPr>
              <a:t>Вновь сразившись со змеем </a:t>
            </a:r>
          </a:p>
          <a:p>
            <a:pPr algn="ctr"/>
            <a:r>
              <a:rPr lang="ru-RU" sz="3600" b="1" dirty="0" smtClean="0">
                <a:solidFill>
                  <a:schemeClr val="accent2">
                    <a:lumMod val="50000"/>
                  </a:schemeClr>
                </a:solidFill>
                <a:latin typeface="Times New Roman" pitchFamily="18" charset="0"/>
                <a:cs typeface="Times New Roman" pitchFamily="18" charset="0"/>
              </a:rPr>
              <a:t>В поднебесье крутом — </a:t>
            </a:r>
          </a:p>
          <a:p>
            <a:pPr algn="ctr"/>
            <a:r>
              <a:rPr lang="ru-RU" sz="3600" b="1" dirty="0" smtClean="0">
                <a:solidFill>
                  <a:schemeClr val="accent2">
                    <a:lumMod val="50000"/>
                  </a:schemeClr>
                </a:solidFill>
                <a:latin typeface="Times New Roman" pitchFamily="18" charset="0"/>
                <a:cs typeface="Times New Roman" pitchFamily="18" charset="0"/>
              </a:rPr>
              <a:t>Возвращаешь нам память </a:t>
            </a:r>
          </a:p>
          <a:p>
            <a:pPr algn="ctr"/>
            <a:r>
              <a:rPr lang="ru-RU" sz="3600" b="1" dirty="0" smtClean="0">
                <a:solidFill>
                  <a:schemeClr val="accent2">
                    <a:lumMod val="50000"/>
                  </a:schemeClr>
                </a:solidFill>
                <a:latin typeface="Times New Roman" pitchFamily="18" charset="0"/>
                <a:cs typeface="Times New Roman" pitchFamily="18" charset="0"/>
              </a:rPr>
              <a:t>О </a:t>
            </a:r>
            <a:r>
              <a:rPr lang="ru-RU" sz="3600" b="1" dirty="0" err="1" smtClean="0">
                <a:solidFill>
                  <a:schemeClr val="accent2">
                    <a:lumMod val="50000"/>
                  </a:schemeClr>
                </a:solidFill>
                <a:latin typeface="Times New Roman" pitchFamily="18" charset="0"/>
                <a:cs typeface="Times New Roman" pitchFamily="18" charset="0"/>
              </a:rPr>
              <a:t>РОДе</a:t>
            </a:r>
            <a:r>
              <a:rPr lang="ru-RU" sz="3600" b="1" dirty="0" smtClean="0">
                <a:solidFill>
                  <a:schemeClr val="accent2">
                    <a:lumMod val="50000"/>
                  </a:schemeClr>
                </a:solidFill>
                <a:latin typeface="Times New Roman" pitchFamily="18" charset="0"/>
                <a:cs typeface="Times New Roman" pitchFamily="18" charset="0"/>
              </a:rPr>
              <a:t> своём!</a:t>
            </a:r>
            <a:endParaRPr lang="ru-RU" sz="3600" b="1" dirty="0">
              <a:solidFill>
                <a:schemeClr val="accent2">
                  <a:lumMod val="50000"/>
                </a:schemeClr>
              </a:solidFill>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screen">
            <a:lum bright="70000" contrast="-70000"/>
          </a:blip>
          <a:srcRect/>
          <a:stretch>
            <a:fillRect/>
          </a:stretch>
        </p:blipFill>
        <p:spPr bwMode="auto">
          <a:xfrm>
            <a:off x="0" y="0"/>
            <a:ext cx="9144000" cy="6858000"/>
          </a:xfrm>
          <a:prstGeom prst="rect">
            <a:avLst/>
          </a:prstGeom>
          <a:noFill/>
          <a:ln w="9525">
            <a:noFill/>
            <a:miter lim="800000"/>
            <a:headEnd/>
            <a:tailEnd/>
          </a:ln>
        </p:spPr>
      </p:pic>
      <p:pic>
        <p:nvPicPr>
          <p:cNvPr id="2050" name="Picture 2"/>
          <p:cNvPicPr>
            <a:picLocks noChangeAspect="1" noChangeArrowheads="1"/>
          </p:cNvPicPr>
          <p:nvPr/>
        </p:nvPicPr>
        <p:blipFill>
          <a:blip r:embed="rId3" cstate="screen"/>
          <a:srcRect/>
          <a:stretch>
            <a:fillRect/>
          </a:stretch>
        </p:blipFill>
        <p:spPr bwMode="auto">
          <a:xfrm>
            <a:off x="467544" y="404664"/>
            <a:ext cx="3600400" cy="5184576"/>
          </a:xfrm>
          <a:prstGeom prst="rect">
            <a:avLst/>
          </a:prstGeom>
          <a:noFill/>
          <a:ln w="9525">
            <a:noFill/>
            <a:miter lim="800000"/>
            <a:headEnd/>
            <a:tailEnd/>
          </a:ln>
        </p:spPr>
      </p:pic>
      <p:sp>
        <p:nvSpPr>
          <p:cNvPr id="4" name="Прямоугольник 3"/>
          <p:cNvSpPr/>
          <p:nvPr/>
        </p:nvSpPr>
        <p:spPr>
          <a:xfrm>
            <a:off x="4427984" y="620688"/>
            <a:ext cx="3744416" cy="5262979"/>
          </a:xfrm>
          <a:prstGeom prst="rect">
            <a:avLst/>
          </a:prstGeom>
        </p:spPr>
        <p:txBody>
          <a:bodyPr wrap="square">
            <a:spAutoFit/>
          </a:bodyPr>
          <a:lstStyle/>
          <a:p>
            <a:pPr algn="ctr"/>
            <a:r>
              <a:rPr lang="ru-RU" sz="2400" dirty="0" smtClean="0">
                <a:latin typeface="Times New Roman" pitchFamily="18" charset="0"/>
                <a:cs typeface="Times New Roman" pitchFamily="18" charset="0"/>
              </a:rPr>
              <a:t>Родителями Перуна были </a:t>
            </a:r>
            <a:r>
              <a:rPr lang="ru-RU" sz="2400" dirty="0" err="1" smtClean="0">
                <a:latin typeface="Times New Roman" pitchFamily="18" charset="0"/>
                <a:cs typeface="Times New Roman" pitchFamily="18" charset="0"/>
              </a:rPr>
              <a:t>Сварог</a:t>
            </a:r>
            <a:r>
              <a:rPr lang="ru-RU" sz="2400" dirty="0" smtClean="0">
                <a:latin typeface="Times New Roman" pitchFamily="18" charset="0"/>
                <a:cs typeface="Times New Roman" pitchFamily="18" charset="0"/>
              </a:rPr>
              <a:t> и Лада (от ее второго имени, Слава, произошло название славян). Появление на свет Перуна ознаменовалось мощным землетрясением. В древней Книге Коляды сказано: Загремели тогда громы на небе, Засверкали тогда в тучах молнии, И явился на свет, словно молния, Сын </a:t>
            </a:r>
            <a:r>
              <a:rPr lang="ru-RU" sz="2400" dirty="0" err="1" smtClean="0">
                <a:latin typeface="Times New Roman" pitchFamily="18" charset="0"/>
                <a:cs typeface="Times New Roman" pitchFamily="18" charset="0"/>
              </a:rPr>
              <a:t>Сварога</a:t>
            </a:r>
            <a:r>
              <a:rPr lang="ru-RU" sz="2400" dirty="0" smtClean="0">
                <a:latin typeface="Times New Roman" pitchFamily="18" charset="0"/>
                <a:cs typeface="Times New Roman" pitchFamily="18" charset="0"/>
              </a:rPr>
              <a:t> Перун Громовержец.</a:t>
            </a:r>
            <a:endParaRPr lang="ru-RU" sz="24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screen">
            <a:lum bright="70000" contrast="-70000"/>
          </a:blip>
          <a:srcRect/>
          <a:stretch>
            <a:fillRect/>
          </a:stretch>
        </p:blipFill>
        <p:spPr bwMode="auto">
          <a:xfrm>
            <a:off x="0" y="0"/>
            <a:ext cx="9144000" cy="6858000"/>
          </a:xfrm>
          <a:prstGeom prst="rect">
            <a:avLst/>
          </a:prstGeom>
          <a:noFill/>
          <a:ln w="9525">
            <a:noFill/>
            <a:miter lim="800000"/>
            <a:headEnd/>
            <a:tailEnd/>
          </a:ln>
        </p:spPr>
      </p:pic>
      <p:pic>
        <p:nvPicPr>
          <p:cNvPr id="3074" name="Picture 2"/>
          <p:cNvPicPr>
            <a:picLocks noChangeAspect="1" noChangeArrowheads="1"/>
          </p:cNvPicPr>
          <p:nvPr/>
        </p:nvPicPr>
        <p:blipFill>
          <a:blip r:embed="rId2" cstate="screen"/>
          <a:srcRect/>
          <a:stretch>
            <a:fillRect/>
          </a:stretch>
        </p:blipFill>
        <p:spPr bwMode="auto">
          <a:xfrm>
            <a:off x="251520" y="332656"/>
            <a:ext cx="4104456" cy="4752528"/>
          </a:xfrm>
          <a:prstGeom prst="rect">
            <a:avLst/>
          </a:prstGeom>
          <a:noFill/>
          <a:ln w="9525">
            <a:noFill/>
            <a:miter lim="800000"/>
            <a:headEnd/>
            <a:tailEnd/>
          </a:ln>
        </p:spPr>
      </p:pic>
      <p:sp>
        <p:nvSpPr>
          <p:cNvPr id="5" name="Прямоугольник 4"/>
          <p:cNvSpPr/>
          <p:nvPr/>
        </p:nvSpPr>
        <p:spPr>
          <a:xfrm>
            <a:off x="4499992" y="548680"/>
            <a:ext cx="4248472" cy="5632311"/>
          </a:xfrm>
          <a:prstGeom prst="rect">
            <a:avLst/>
          </a:prstGeom>
        </p:spPr>
        <p:txBody>
          <a:bodyPr wrap="square">
            <a:spAutoFit/>
          </a:bodyPr>
          <a:lstStyle/>
          <a:p>
            <a:pPr algn="ctr"/>
            <a:r>
              <a:rPr lang="ru-RU" sz="2400" dirty="0" smtClean="0">
                <a:latin typeface="Times New Roman" pitchFamily="18" charset="0"/>
                <a:cs typeface="Times New Roman" pitchFamily="18" charset="0"/>
              </a:rPr>
              <a:t>Само имя Перуна очень древнее. В переводе на современный язык оно означает "Тот, кто сильнее бьет", "разящий". Бог защитник, он заботится обо всех. Бог грозы, плодородия, войны, покровитель воинов, огня, силы, власти, закона, жита, оружия, боевого искусства, покровитель урожая, податель благ, дождя. Сын </a:t>
            </a:r>
            <a:r>
              <a:rPr lang="ru-RU" sz="2400" dirty="0" err="1" smtClean="0">
                <a:latin typeface="Times New Roman" pitchFamily="18" charset="0"/>
                <a:cs typeface="Times New Roman" pitchFamily="18" charset="0"/>
              </a:rPr>
              <a:t>Сварога</a:t>
            </a:r>
            <a:r>
              <a:rPr lang="ru-RU" sz="2400" dirty="0" smtClean="0">
                <a:latin typeface="Times New Roman" pitchFamily="18" charset="0"/>
                <a:cs typeface="Times New Roman" pitchFamily="18" charset="0"/>
              </a:rPr>
              <a:t>. Брат-соперник Велеса. Супруг </a:t>
            </a:r>
            <a:r>
              <a:rPr lang="ru-RU" sz="2400" dirty="0" err="1" smtClean="0">
                <a:latin typeface="Times New Roman" pitchFamily="18" charset="0"/>
                <a:cs typeface="Times New Roman" pitchFamily="18" charset="0"/>
              </a:rPr>
              <a:t>Додолы</a:t>
            </a:r>
            <a:r>
              <a:rPr lang="ru-RU" sz="2400" dirty="0" smtClean="0">
                <a:latin typeface="Times New Roman" pitchFamily="18" charset="0"/>
                <a:cs typeface="Times New Roman" pitchFamily="18" charset="0"/>
              </a:rPr>
              <a:t>. Отец Дивы, </a:t>
            </a:r>
            <a:r>
              <a:rPr lang="ru-RU" sz="2400" dirty="0" err="1" smtClean="0">
                <a:latin typeface="Times New Roman" pitchFamily="18" charset="0"/>
                <a:cs typeface="Times New Roman" pitchFamily="18" charset="0"/>
              </a:rPr>
              <a:t>Крышня</a:t>
            </a:r>
            <a:r>
              <a:rPr lang="ru-RU" sz="2400" dirty="0" smtClean="0">
                <a:latin typeface="Times New Roman" pitchFamily="18" charset="0"/>
                <a:cs typeface="Times New Roman" pitchFamily="18" charset="0"/>
              </a:rPr>
              <a:t>, </a:t>
            </a:r>
            <a:r>
              <a:rPr lang="ru-RU" sz="2400" dirty="0" err="1" smtClean="0">
                <a:latin typeface="Times New Roman" pitchFamily="18" charset="0"/>
                <a:cs typeface="Times New Roman" pitchFamily="18" charset="0"/>
              </a:rPr>
              <a:t>Ситиврата</a:t>
            </a:r>
            <a:r>
              <a:rPr lang="ru-RU" sz="2400" dirty="0" smtClean="0">
                <a:latin typeface="Times New Roman" pitchFamily="18" charset="0"/>
                <a:cs typeface="Times New Roman" pitchFamily="18" charset="0"/>
              </a:rPr>
              <a:t>.</a:t>
            </a:r>
            <a:endParaRPr lang="ru-RU" sz="24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screen">
            <a:lum bright="70000" contrast="-70000"/>
          </a:blip>
          <a:srcRect/>
          <a:stretch>
            <a:fillRect/>
          </a:stretch>
        </p:blipFill>
        <p:spPr bwMode="auto">
          <a:xfrm>
            <a:off x="0" y="0"/>
            <a:ext cx="9144000" cy="6858000"/>
          </a:xfrm>
          <a:prstGeom prst="rect">
            <a:avLst/>
          </a:prstGeom>
          <a:noFill/>
          <a:ln w="9525">
            <a:noFill/>
            <a:miter lim="800000"/>
            <a:headEnd/>
            <a:tailEnd/>
          </a:ln>
        </p:spPr>
      </p:pic>
      <p:pic>
        <p:nvPicPr>
          <p:cNvPr id="4098" name="Picture 2"/>
          <p:cNvPicPr>
            <a:picLocks noChangeAspect="1" noChangeArrowheads="1"/>
          </p:cNvPicPr>
          <p:nvPr/>
        </p:nvPicPr>
        <p:blipFill>
          <a:blip r:embed="rId3" cstate="screen"/>
          <a:srcRect/>
          <a:stretch>
            <a:fillRect/>
          </a:stretch>
        </p:blipFill>
        <p:spPr bwMode="auto">
          <a:xfrm>
            <a:off x="611560" y="476672"/>
            <a:ext cx="3528392" cy="5544616"/>
          </a:xfrm>
          <a:prstGeom prst="rect">
            <a:avLst/>
          </a:prstGeom>
          <a:noFill/>
          <a:ln w="9525">
            <a:noFill/>
            <a:miter lim="800000"/>
            <a:headEnd/>
            <a:tailEnd/>
          </a:ln>
        </p:spPr>
      </p:pic>
      <p:sp>
        <p:nvSpPr>
          <p:cNvPr id="4" name="Прямоугольник 3"/>
          <p:cNvSpPr/>
          <p:nvPr/>
        </p:nvSpPr>
        <p:spPr>
          <a:xfrm>
            <a:off x="4427984" y="404664"/>
            <a:ext cx="4392488" cy="5262979"/>
          </a:xfrm>
          <a:prstGeom prst="rect">
            <a:avLst/>
          </a:prstGeom>
        </p:spPr>
        <p:txBody>
          <a:bodyPr wrap="square">
            <a:spAutoFit/>
          </a:bodyPr>
          <a:lstStyle/>
          <a:p>
            <a:pPr algn="ctr"/>
            <a:r>
              <a:rPr lang="ru-RU" sz="2400" dirty="0" smtClean="0">
                <a:latin typeface="Times New Roman" pitchFamily="18" charset="0"/>
                <a:cs typeface="Times New Roman" pitchFamily="18" charset="0"/>
              </a:rPr>
              <a:t>Перун - бог грома и молнии, покровитель воинов. Перун, славянский бог грозы. Перуна считают покровителем воинов и витязей. Его славят в дни победы. Так же Перуну подвластны стихии природы и некоторые сферы жизни людей. Перун - это, прежде всего, бог грозы, грома. В Весенней грозе древний человек усматривал животворящий источник, обновление природы, отсюда - первостепенная роль Перуна.</a:t>
            </a:r>
            <a:endParaRPr lang="ru-RU" sz="24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screen">
            <a:lum bright="70000" contrast="-70000"/>
          </a:blip>
          <a:srcRect/>
          <a:stretch>
            <a:fillRect/>
          </a:stretch>
        </p:blipFill>
        <p:spPr bwMode="auto">
          <a:xfrm>
            <a:off x="0" y="0"/>
            <a:ext cx="9144000" cy="6858000"/>
          </a:xfrm>
          <a:prstGeom prst="rect">
            <a:avLst/>
          </a:prstGeom>
          <a:noFill/>
          <a:ln w="9525">
            <a:noFill/>
            <a:miter lim="800000"/>
            <a:headEnd/>
            <a:tailEnd/>
          </a:ln>
        </p:spPr>
      </p:pic>
      <p:pic>
        <p:nvPicPr>
          <p:cNvPr id="5122" name="Picture 2"/>
          <p:cNvPicPr>
            <a:picLocks noChangeAspect="1" noChangeArrowheads="1"/>
          </p:cNvPicPr>
          <p:nvPr/>
        </p:nvPicPr>
        <p:blipFill>
          <a:blip r:embed="rId3" cstate="screen"/>
          <a:srcRect/>
          <a:stretch>
            <a:fillRect/>
          </a:stretch>
        </p:blipFill>
        <p:spPr bwMode="auto">
          <a:xfrm>
            <a:off x="611560" y="476672"/>
            <a:ext cx="4464496" cy="5976664"/>
          </a:xfrm>
          <a:prstGeom prst="rect">
            <a:avLst/>
          </a:prstGeom>
          <a:noFill/>
          <a:ln w="9525">
            <a:noFill/>
            <a:miter lim="800000"/>
            <a:headEnd/>
            <a:tailEnd/>
          </a:ln>
        </p:spPr>
      </p:pic>
      <p:sp>
        <p:nvSpPr>
          <p:cNvPr id="4" name="Прямоугольник 3"/>
          <p:cNvSpPr/>
          <p:nvPr/>
        </p:nvSpPr>
        <p:spPr>
          <a:xfrm>
            <a:off x="5292080" y="260648"/>
            <a:ext cx="3672408" cy="5601533"/>
          </a:xfrm>
          <a:prstGeom prst="rect">
            <a:avLst/>
          </a:prstGeom>
        </p:spPr>
        <p:txBody>
          <a:bodyPr wrap="square">
            <a:spAutoFit/>
          </a:bodyPr>
          <a:lstStyle/>
          <a:p>
            <a:pPr algn="ctr"/>
            <a:r>
              <a:rPr lang="ru-RU" sz="2000" dirty="0" smtClean="0">
                <a:latin typeface="Times New Roman" pitchFamily="18" charset="0"/>
                <a:cs typeface="Times New Roman" pitchFamily="18" charset="0"/>
              </a:rPr>
              <a:t>Перун вооружен палицей, луком со стрелами (молнии - это стрелы, которые метал бог), и топором. Топор считался одним из главных символов бога. Перун тесно связан помимо огня с культом воды, дерева и камня. Он считается родоначальником небесного огня, который, нисходя на землю, дает жизнь. С наступлением весеннего тепла он оплодотворяет землю дождями и выводит из-за туч ясное солнце. Его усилиями мир всякий раз как бы рождается заново.</a:t>
            </a:r>
          </a:p>
          <a:p>
            <a:r>
              <a:rPr lang="ru-RU" dirty="0" smtClean="0"/>
              <a:t> </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screen">
            <a:lum bright="70000" contrast="-70000"/>
          </a:blip>
          <a:srcRect/>
          <a:stretch>
            <a:fillRect/>
          </a:stretch>
        </p:blipFill>
        <p:spPr bwMode="auto">
          <a:xfrm>
            <a:off x="0" y="0"/>
            <a:ext cx="9144000" cy="6858000"/>
          </a:xfrm>
          <a:prstGeom prst="rect">
            <a:avLst/>
          </a:prstGeom>
          <a:noFill/>
          <a:ln w="9525">
            <a:noFill/>
            <a:miter lim="800000"/>
            <a:headEnd/>
            <a:tailEnd/>
          </a:ln>
        </p:spPr>
      </p:pic>
      <p:pic>
        <p:nvPicPr>
          <p:cNvPr id="1026" name="Picture 2"/>
          <p:cNvPicPr>
            <a:picLocks noChangeAspect="1" noChangeArrowheads="1"/>
          </p:cNvPicPr>
          <p:nvPr/>
        </p:nvPicPr>
        <p:blipFill>
          <a:blip r:embed="rId3" cstate="screen"/>
          <a:srcRect/>
          <a:stretch>
            <a:fillRect/>
          </a:stretch>
        </p:blipFill>
        <p:spPr bwMode="auto">
          <a:xfrm>
            <a:off x="539552" y="332656"/>
            <a:ext cx="3888432" cy="6264696"/>
          </a:xfrm>
          <a:prstGeom prst="rect">
            <a:avLst/>
          </a:prstGeom>
          <a:noFill/>
          <a:ln w="9525">
            <a:noFill/>
            <a:miter lim="800000"/>
            <a:headEnd/>
            <a:tailEnd/>
          </a:ln>
        </p:spPr>
      </p:pic>
      <p:sp>
        <p:nvSpPr>
          <p:cNvPr id="4" name="Прямоугольник 3"/>
          <p:cNvSpPr/>
          <p:nvPr/>
        </p:nvSpPr>
        <p:spPr>
          <a:xfrm>
            <a:off x="4499992" y="692696"/>
            <a:ext cx="4032448" cy="5632311"/>
          </a:xfrm>
          <a:prstGeom prst="rect">
            <a:avLst/>
          </a:prstGeom>
        </p:spPr>
        <p:txBody>
          <a:bodyPr wrap="square">
            <a:spAutoFit/>
          </a:bodyPr>
          <a:lstStyle/>
          <a:p>
            <a:pPr algn="ctr"/>
            <a:r>
              <a:rPr lang="ru-RU" sz="2400" dirty="0" smtClean="0">
                <a:latin typeface="Times New Roman" pitchFamily="18" charset="0"/>
                <a:cs typeface="Times New Roman" pitchFamily="18" charset="0"/>
              </a:rPr>
              <a:t>Древнее поклонение Перуну перенесено в христианскую эпоху на Илью пророка. Перуна представляли в виде немолодого мужа: по древнерусскому летописному описанию голова его деревянного идола была серебряной, а усы - </a:t>
            </a:r>
            <a:r>
              <a:rPr lang="ru-RU" sz="2400" dirty="0" smtClean="0">
                <a:latin typeface="Times New Roman" pitchFamily="18" charset="0"/>
                <a:cs typeface="Times New Roman" pitchFamily="18" charset="0"/>
              </a:rPr>
              <a:t>золотыми. Главным оружием Перуна были камни, стрелы, а также топоры, являвшиеся предметами языческого культа. </a:t>
            </a:r>
          </a:p>
          <a:p>
            <a:pPr algn="ctr"/>
            <a:r>
              <a:rPr lang="ru-RU" sz="2400" dirty="0" smtClean="0">
                <a:latin typeface="Times New Roman" pitchFamily="18" charset="0"/>
                <a:cs typeface="Times New Roman" pitchFamily="18" charset="0"/>
              </a:rPr>
              <a:t> </a:t>
            </a:r>
            <a:endParaRPr lang="ru-RU" sz="24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screen">
            <a:lum bright="70000" contrast="-70000"/>
          </a:blip>
          <a:srcRect/>
          <a:stretch>
            <a:fillRect/>
          </a:stretch>
        </p:blipFill>
        <p:spPr bwMode="auto">
          <a:xfrm>
            <a:off x="0" y="0"/>
            <a:ext cx="9144000" cy="6858000"/>
          </a:xfrm>
          <a:prstGeom prst="rect">
            <a:avLst/>
          </a:prstGeom>
          <a:noFill/>
          <a:ln w="9525">
            <a:noFill/>
            <a:miter lim="800000"/>
            <a:headEnd/>
            <a:tailEnd/>
          </a:ln>
        </p:spPr>
      </p:pic>
      <p:sp>
        <p:nvSpPr>
          <p:cNvPr id="3" name="Прямоугольник 2"/>
          <p:cNvSpPr/>
          <p:nvPr/>
        </p:nvSpPr>
        <p:spPr>
          <a:xfrm>
            <a:off x="2286000" y="2828836"/>
            <a:ext cx="4572000" cy="646331"/>
          </a:xfrm>
          <a:prstGeom prst="rect">
            <a:avLst/>
          </a:prstGeom>
        </p:spPr>
        <p:txBody>
          <a:bodyPr>
            <a:spAutoFit/>
          </a:bodyPr>
          <a:lstStyle/>
          <a:p>
            <a:r>
              <a:rPr lang="ru-RU" dirty="0" smtClean="0"/>
              <a:t>. </a:t>
            </a:r>
            <a:endParaRPr lang="ru-RU" dirty="0" smtClean="0"/>
          </a:p>
          <a:p>
            <a:r>
              <a:rPr lang="ru-RU" dirty="0" smtClean="0"/>
              <a:t> </a:t>
            </a:r>
            <a:endParaRPr lang="ru-RU" dirty="0"/>
          </a:p>
        </p:txBody>
      </p:sp>
      <p:pic>
        <p:nvPicPr>
          <p:cNvPr id="2050" name="Picture 2"/>
          <p:cNvPicPr>
            <a:picLocks noChangeAspect="1" noChangeArrowheads="1"/>
          </p:cNvPicPr>
          <p:nvPr/>
        </p:nvPicPr>
        <p:blipFill>
          <a:blip r:embed="rId3" cstate="screen"/>
          <a:srcRect/>
          <a:stretch>
            <a:fillRect/>
          </a:stretch>
        </p:blipFill>
        <p:spPr bwMode="auto">
          <a:xfrm>
            <a:off x="755576" y="620688"/>
            <a:ext cx="3240360" cy="4896544"/>
          </a:xfrm>
          <a:prstGeom prst="rect">
            <a:avLst/>
          </a:prstGeom>
          <a:noFill/>
          <a:ln w="9525">
            <a:noFill/>
            <a:miter lim="800000"/>
            <a:headEnd/>
            <a:tailEnd/>
          </a:ln>
        </p:spPr>
      </p:pic>
      <p:sp>
        <p:nvSpPr>
          <p:cNvPr id="8" name="Прямоугольник 7"/>
          <p:cNvSpPr/>
          <p:nvPr/>
        </p:nvSpPr>
        <p:spPr>
          <a:xfrm>
            <a:off x="4427984" y="332657"/>
            <a:ext cx="3960440" cy="5632311"/>
          </a:xfrm>
          <a:prstGeom prst="rect">
            <a:avLst/>
          </a:prstGeom>
        </p:spPr>
        <p:txBody>
          <a:bodyPr wrap="square">
            <a:spAutoFit/>
          </a:bodyPr>
          <a:lstStyle/>
          <a:p>
            <a:pPr algn="ctr"/>
            <a:r>
              <a:rPr lang="ru-RU" sz="2000" dirty="0" smtClean="0">
                <a:latin typeface="Times New Roman" pitchFamily="18" charset="0"/>
                <a:cs typeface="Times New Roman" pitchFamily="18" charset="0"/>
              </a:rPr>
              <a:t>Хотя Перун имел отношение к холоду (он рождался в первый месяц зимы), но Дни Перуна - его пора - начинались 20 июня и заканчивались в начале августа. В это время </a:t>
            </a:r>
            <a:r>
              <a:rPr lang="ru-RU" sz="2000" dirty="0" err="1" smtClean="0">
                <a:latin typeface="Times New Roman" pitchFamily="18" charset="0"/>
                <a:cs typeface="Times New Roman" pitchFamily="18" charset="0"/>
              </a:rPr>
              <a:t>русичи</a:t>
            </a:r>
            <a:r>
              <a:rPr lang="ru-RU"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справляли тризны по павшим в боях воинам - собирались на курганах и красных горах, устраивали пиры, ратные потехи, мерялись силой между собой в беге, метании оружия, плавании, скачках на конях. Пили меды и квасы. Проводили посвящения молодых парней, которые должны были пройти серьезные испытания, в воины и опоясать себя оружием Рода.</a:t>
            </a:r>
            <a:endParaRPr lang="ru-RU" sz="20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screen">
            <a:lum bright="70000" contrast="-70000"/>
          </a:blip>
          <a:srcRect/>
          <a:stretch>
            <a:fillRect/>
          </a:stretch>
        </p:blipFill>
        <p:spPr bwMode="auto">
          <a:xfrm>
            <a:off x="0" y="0"/>
            <a:ext cx="9144000" cy="6858000"/>
          </a:xfrm>
          <a:prstGeom prst="rect">
            <a:avLst/>
          </a:prstGeom>
          <a:noFill/>
          <a:ln w="9525">
            <a:noFill/>
            <a:miter lim="800000"/>
            <a:headEnd/>
            <a:tailEnd/>
          </a:ln>
        </p:spPr>
      </p:pic>
      <p:sp>
        <p:nvSpPr>
          <p:cNvPr id="3" name="Прямоугольник 2"/>
          <p:cNvSpPr/>
          <p:nvPr/>
        </p:nvSpPr>
        <p:spPr>
          <a:xfrm>
            <a:off x="2286000" y="2828836"/>
            <a:ext cx="4572000" cy="646331"/>
          </a:xfrm>
          <a:prstGeom prst="rect">
            <a:avLst/>
          </a:prstGeom>
        </p:spPr>
        <p:txBody>
          <a:bodyPr>
            <a:spAutoFit/>
          </a:bodyPr>
          <a:lstStyle/>
          <a:p>
            <a:r>
              <a:rPr lang="ru-RU" dirty="0" smtClean="0"/>
              <a:t>. </a:t>
            </a:r>
            <a:endParaRPr lang="ru-RU" dirty="0" smtClean="0"/>
          </a:p>
          <a:p>
            <a:r>
              <a:rPr lang="ru-RU" dirty="0" smtClean="0"/>
              <a:t> </a:t>
            </a:r>
            <a:endParaRPr lang="ru-RU" dirty="0"/>
          </a:p>
        </p:txBody>
      </p:sp>
      <p:pic>
        <p:nvPicPr>
          <p:cNvPr id="3074" name="Picture 2"/>
          <p:cNvPicPr>
            <a:picLocks noChangeAspect="1" noChangeArrowheads="1"/>
          </p:cNvPicPr>
          <p:nvPr/>
        </p:nvPicPr>
        <p:blipFill>
          <a:blip r:embed="rId3" cstate="screen"/>
          <a:srcRect/>
          <a:stretch>
            <a:fillRect/>
          </a:stretch>
        </p:blipFill>
        <p:spPr bwMode="auto">
          <a:xfrm>
            <a:off x="539552" y="476672"/>
            <a:ext cx="3672408" cy="5760640"/>
          </a:xfrm>
          <a:prstGeom prst="rect">
            <a:avLst/>
          </a:prstGeom>
          <a:noFill/>
          <a:ln w="9525">
            <a:noFill/>
            <a:miter lim="800000"/>
            <a:headEnd/>
            <a:tailEnd/>
          </a:ln>
        </p:spPr>
      </p:pic>
      <p:sp>
        <p:nvSpPr>
          <p:cNvPr id="5" name="Прямоугольник 4"/>
          <p:cNvSpPr/>
          <p:nvPr/>
        </p:nvSpPr>
        <p:spPr>
          <a:xfrm>
            <a:off x="4499992" y="1340768"/>
            <a:ext cx="3816424" cy="4401205"/>
          </a:xfrm>
          <a:prstGeom prst="rect">
            <a:avLst/>
          </a:prstGeom>
        </p:spPr>
        <p:txBody>
          <a:bodyPr wrap="square">
            <a:spAutoFit/>
          </a:bodyPr>
          <a:lstStyle/>
          <a:p>
            <a:pPr algn="ctr"/>
            <a:r>
              <a:rPr lang="ru-RU" sz="2000" dirty="0" smtClean="0">
                <a:latin typeface="Times New Roman" pitchFamily="18" charset="0"/>
                <a:cs typeface="Times New Roman" pitchFamily="18" charset="0"/>
              </a:rPr>
              <a:t>У наших предков всегда было много внешних врагов, велись постоянные войны. Щит и меч почитались как символ Перуна, его подарок мужчине. Оружию поклонялись и его боготворили. Но в смертельный бой шли не только мужчины. Часто среди убитых </a:t>
            </a:r>
            <a:r>
              <a:rPr lang="ru-RU" sz="2000" dirty="0" err="1" smtClean="0">
                <a:latin typeface="Times New Roman" pitchFamily="18" charset="0"/>
                <a:cs typeface="Times New Roman" pitchFamily="18" charset="0"/>
              </a:rPr>
              <a:t>русичей</a:t>
            </a:r>
            <a:r>
              <a:rPr lang="ru-RU" sz="2000" dirty="0" smtClean="0">
                <a:latin typeface="Times New Roman" pitchFamily="18" charset="0"/>
                <a:cs typeface="Times New Roman" pitchFamily="18" charset="0"/>
              </a:rPr>
              <a:t> на поле боя враги с удивлением находили женщин, сражавшихся со своими мужьями плечом к плечу. Им тоже покровительствовал </a:t>
            </a:r>
            <a:r>
              <a:rPr lang="ru-RU" sz="2000" dirty="0" err="1" smtClean="0">
                <a:latin typeface="Times New Roman" pitchFamily="18" charset="0"/>
                <a:cs typeface="Times New Roman" pitchFamily="18" charset="0"/>
              </a:rPr>
              <a:t>златоусый</a:t>
            </a:r>
            <a:r>
              <a:rPr lang="ru-RU" sz="2000" dirty="0" smtClean="0">
                <a:latin typeface="Times New Roman" pitchFamily="18" charset="0"/>
                <a:cs typeface="Times New Roman" pitchFamily="18" charset="0"/>
              </a:rPr>
              <a:t> Перун.</a:t>
            </a:r>
            <a:endParaRPr lang="ru-RU" sz="20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4F4F4"/>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TotalTime>
  <Words>898</Words>
  <Application>Microsoft Office PowerPoint</Application>
  <PresentationFormat>Экран (4:3)</PresentationFormat>
  <Paragraphs>71</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Славянские боги. Перун.</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Славянские боги. Перун.</dc:title>
  <cp:lastModifiedBy>Admin</cp:lastModifiedBy>
  <cp:revision>6</cp:revision>
  <dcterms:modified xsi:type="dcterms:W3CDTF">2011-07-27T01:10:50Z</dcterms:modified>
</cp:coreProperties>
</file>