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6"/>
  </p:notesMasterIdLst>
  <p:sldIdLst>
    <p:sldId id="256" r:id="rId2"/>
    <p:sldId id="257" r:id="rId3"/>
    <p:sldId id="281" r:id="rId4"/>
    <p:sldId id="278" r:id="rId5"/>
    <p:sldId id="268" r:id="rId6"/>
    <p:sldId id="269" r:id="rId7"/>
    <p:sldId id="270" r:id="rId8"/>
    <p:sldId id="271" r:id="rId9"/>
    <p:sldId id="272" r:id="rId10"/>
    <p:sldId id="273" r:id="rId11"/>
    <p:sldId id="276" r:id="rId12"/>
    <p:sldId id="275" r:id="rId13"/>
    <p:sldId id="286" r:id="rId14"/>
    <p:sldId id="287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0606"/>
    <a:srgbClr val="BF0520"/>
    <a:srgbClr val="000000"/>
    <a:srgbClr val="BB2A0D"/>
    <a:srgbClr val="E81202"/>
    <a:srgbClr val="BD82D4"/>
    <a:srgbClr val="CFAF7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660"/>
  </p:normalViewPr>
  <p:slideViewPr>
    <p:cSldViewPr>
      <p:cViewPr>
        <p:scale>
          <a:sx n="68" d="100"/>
          <a:sy n="68" d="100"/>
        </p:scale>
        <p:origin x="-59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13FD785-C4A2-4D02-A4E8-A15223FDA4ED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F3554F2-1FC7-45BE-A3D8-F67C6D9618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3B573E6-64EB-4116-ABAC-FFF17ABEFBE6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04A07F-A600-497E-9BB4-B91D168137A8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618451D-CF9E-4464-ADE9-AE971F309C85}" type="slidenum">
              <a:rPr lang="ru-RU" smtClean="0"/>
              <a:pPr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190CE42-CA2E-4D56-B1C9-16E61FB576EE}" type="slidenum">
              <a:rPr lang="ru-RU" smtClean="0"/>
              <a:pPr/>
              <a:t>12</a:t>
            </a:fld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E94891-5178-490F-BDB1-590B4C8407E5}" type="slidenum">
              <a:rPr lang="ru-RU" smtClean="0"/>
              <a:pPr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E94891-5178-490F-BDB1-590B4C8407E5}" type="slidenum">
              <a:rPr lang="ru-RU" smtClean="0"/>
              <a:pPr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AFDE50D0-B195-4B6C-8408-42DB83F752B7}" type="slidenum">
              <a:rPr lang="ru-RU" smtClean="0"/>
              <a:pPr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E78AEA5-86C6-43EA-9683-49C4419CDA34}" type="slidenum">
              <a:rPr lang="ru-RU" smtClean="0"/>
              <a:pPr/>
              <a:t>3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3D46280-0972-4DB0-908D-F1C458FD2991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A6E09A-9134-4661-9922-CD9159681B37}" type="slidenum">
              <a:rPr lang="ru-RU" smtClean="0"/>
              <a:pPr/>
              <a:t>5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8F28052-745D-4E9D-B662-926F9E55B7A9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512361-C62A-40E2-B797-584EF7C2429D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5590E71-C0B1-4253-B32B-C14D601EF6F6}" type="slidenum">
              <a:rPr lang="ru-RU" smtClean="0"/>
              <a:pPr/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6044B6-1368-4A90-9CD0-5063329CA4D2}" type="slidenum">
              <a:rPr lang="ru-RU" smtClean="0"/>
              <a:pPr/>
              <a:t>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74694C-8BAB-4418-9FD4-E00AF4A546C2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2A277-9A05-4F34-92ED-CEE69A1163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ая соединительная линия 2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Дата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BBA29-AC67-49B0-8188-46B9D1A76900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71A03-E0FE-4FDD-8D45-CFF464444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6C2AF-D31E-4B2A-A759-0D5569D2EC07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5C1F-FD02-4387-9204-75C1D044A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8B7C7A-7FE1-481A-820F-CA885E49D3C9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E6393-2C6E-4B66-A3F2-35FB90333E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376C10EB-F308-4E63-8D27-A9383FE53CE1}" type="datetimeFigureOut">
              <a:rPr lang="ru-RU"/>
              <a:pPr>
                <a:defRPr/>
              </a:pPr>
              <a:t>28.07.2011</a:t>
            </a:fld>
            <a:endParaRPr lang="ru-RU"/>
          </a:p>
        </p:txBody>
      </p:sp>
      <p:sp>
        <p:nvSpPr>
          <p:cNvPr id="25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B8F69E9B-8C38-4D51-8989-59A48ADAE8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Нижний колонтитул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4" r:id="rId1"/>
    <p:sldLayoutId id="2147483905" r:id="rId2"/>
    <p:sldLayoutId id="2147483906" r:id="rId3"/>
    <p:sldLayoutId id="2147483907" r:id="rId4"/>
  </p:sldLayoutIdLst>
  <p:transition spd="med">
    <p:fade thruBlk="1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4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hyperlink" Target="http://img-2008-05.photosight.ru/20/2684970.jpg" TargetMode="Externa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gif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A%D0%B0%D1%82%D1%8E%D1%88%D0%B0_(%D0%BF%D0%B5%D1%81%D0%BD%D1%8F)" TargetMode="External"/><Relationship Id="rId5" Type="http://schemas.openxmlformats.org/officeDocument/2006/relationships/hyperlink" Target="http://www.historyonesong.com/2009/09/katyusha_2/" TargetMode="Externa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4.jpeg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5" Type="http://schemas.openxmlformats.org/officeDocument/2006/relationships/slide" Target="slide4.xml"/><Relationship Id="rId4" Type="http://schemas.openxmlformats.org/officeDocument/2006/relationships/slide" Target="slide3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44;&#1086;&#1082;&#1091;&#1084;&#1077;&#1085;&#1090;&#1099;\&#1045;&#1042;&#1043;&#1045;&#1053;&#1048;&#1071;\&#1055;&#1056;&#1045;&#1047;&#1045;&#1053;&#1058;&#1040;&#1062;&#1048;&#1048;%20+%20&#1050;&#1054;&#1053;&#1050;&#1059;&#1056;&#1057;&#1067;\1.%20&#1053;&#1077;&#1092;&#1105;&#1076;&#1086;&#1074;&#1072;.%20%20&#1054;&#1073;%20%20&#1086;&#1076;&#1085;&#1086;&#1084;%20%20&#1083;&#1080;&#1088;&#1080;&#1095;&#1077;&#1089;&#1082;&#1086;&#1084;%20%20&#1087;&#1088;&#1086;&#1080;&#1079;&#1074;&#1077;&#1076;&#1077;&#1085;&#1080;&#1080;\&#1050;&#1040;&#1058;&#1070;&#1064;&#1040;.%20&#1057;&#1046;&#1040;&#1058;&#1048;&#1045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5" Type="http://schemas.openxmlformats.org/officeDocument/2006/relationships/image" Target="../media/image13.gif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 bwMode="auto">
          <a:xfrm>
            <a:off x="2771775" y="714375"/>
            <a:ext cx="5616575" cy="19939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Слово, которое меня       заинтересовало.</a:t>
            </a:r>
            <a:b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( Из  лексики  ВОВ )</a:t>
            </a:r>
            <a:br>
              <a:rPr lang="ru-RU" sz="3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400" b="1" cap="none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979613" y="3141663"/>
            <a:ext cx="6985000" cy="3095625"/>
          </a:xfrm>
        </p:spPr>
        <p:txBody>
          <a:bodyPr>
            <a:no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Презентация  </a:t>
            </a:r>
            <a:r>
              <a:rPr lang="ru-RU" sz="32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Кравченко Валерии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ученицы  7«Б» класса МОУ СОШ №30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г. Энгельса  (2008 – 2009  уч. г.).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Руководитель  Нефёдова  Е.Н.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 descr="D:\Документы\ЕВГЕНИЯ\Безымянный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908175" y="404813"/>
            <a:ext cx="4751388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2411760" y="3212977"/>
            <a:ext cx="34563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«КАТЮША»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88125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7F7F7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rgbClr val="7F7F7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364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928688" y="1785938"/>
            <a:ext cx="35004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Georgia" pitchFamily="18" charset="0"/>
              </a:rPr>
              <a:t>    </a:t>
            </a:r>
          </a:p>
          <a:p>
            <a:r>
              <a:rPr lang="ru-RU" sz="2000">
                <a:latin typeface="Georgia" pitchFamily="18" charset="0"/>
              </a:rPr>
              <a:t>      </a:t>
            </a:r>
            <a:r>
              <a:rPr lang="ru-RU" sz="2000"/>
              <a:t>  </a:t>
            </a:r>
            <a:r>
              <a:rPr lang="ru-RU" sz="2000" b="1">
                <a:latin typeface="Georgia" pitchFamily="18" charset="0"/>
              </a:rPr>
              <a:t>Если собрать все песни о «Катюше», созданные за время Великой  Отечественной, то получится обширная поэтическая энциклопедия.   </a:t>
            </a:r>
          </a:p>
        </p:txBody>
      </p:sp>
      <p:sp>
        <p:nvSpPr>
          <p:cNvPr id="15366" name="TextBox 10"/>
          <p:cNvSpPr txBox="1">
            <a:spLocks noChangeArrowheads="1"/>
          </p:cNvSpPr>
          <p:nvPr/>
        </p:nvSpPr>
        <p:spPr bwMode="auto">
          <a:xfrm>
            <a:off x="5143500" y="1000125"/>
            <a:ext cx="321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pic>
        <p:nvPicPr>
          <p:cNvPr id="15367" name="Picture 12" descr="346061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859338" y="1125538"/>
            <a:ext cx="3821112" cy="382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8" name="TextBox 7"/>
          <p:cNvSpPr txBox="1">
            <a:spLocks noChangeArrowheads="1"/>
          </p:cNvSpPr>
          <p:nvPr/>
        </p:nvSpPr>
        <p:spPr bwMode="auto">
          <a:xfrm>
            <a:off x="1143000" y="1143000"/>
            <a:ext cx="24288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BB2A0D"/>
                </a:solidFill>
              </a:rPr>
              <a:t>ПОЭТИЧЕСКАЯ  </a:t>
            </a:r>
          </a:p>
          <a:p>
            <a:pPr algn="ctr"/>
            <a:r>
              <a:rPr lang="ru-RU" b="1">
                <a:solidFill>
                  <a:srgbClr val="BB2A0D"/>
                </a:solidFill>
              </a:rPr>
              <a:t>ЭНЦИКЛОПЕДИЯ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7F7F7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rgbClr val="7F7F7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388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89" name="TextBox 8"/>
          <p:cNvSpPr txBox="1">
            <a:spLocks noChangeArrowheads="1"/>
          </p:cNvSpPr>
          <p:nvPr/>
        </p:nvSpPr>
        <p:spPr bwMode="auto">
          <a:xfrm>
            <a:off x="6010275" y="14382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6390" name="TextBox 9"/>
          <p:cNvSpPr txBox="1">
            <a:spLocks noChangeArrowheads="1"/>
          </p:cNvSpPr>
          <p:nvPr/>
        </p:nvSpPr>
        <p:spPr bwMode="auto">
          <a:xfrm>
            <a:off x="827088" y="1052513"/>
            <a:ext cx="3357562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     </a:t>
            </a:r>
            <a:r>
              <a:rPr lang="ru-RU" b="1">
                <a:latin typeface="Georgia" pitchFamily="18" charset="0"/>
              </a:rPr>
              <a:t>В этой энциклопедии найдут образное, художественное отражение и труд женщин в тылу, их чувства и переживания, думы и надежды, и  их участие в партизанском движении и боевых действиях на фронте, и горькая судьба тех, кто оказался на оккупированной земле или был угнан в фашистскую неволю.  </a:t>
            </a:r>
          </a:p>
        </p:txBody>
      </p:sp>
      <p:sp>
        <p:nvSpPr>
          <p:cNvPr id="16391" name="TextBox 10"/>
          <p:cNvSpPr txBox="1">
            <a:spLocks noChangeArrowheads="1"/>
          </p:cNvSpPr>
          <p:nvPr/>
        </p:nvSpPr>
        <p:spPr bwMode="auto">
          <a:xfrm>
            <a:off x="5143500" y="1000125"/>
            <a:ext cx="32146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 </a:t>
            </a:r>
          </a:p>
        </p:txBody>
      </p:sp>
      <p:pic>
        <p:nvPicPr>
          <p:cNvPr id="29704" name="Picture 8" descr="St_05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6825" y="692150"/>
            <a:ext cx="1865313" cy="210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6" name="Picture 10" descr="Young_partizans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156325" y="1844675"/>
            <a:ext cx="2286000" cy="21526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7" name="Picture 11" descr="normal_kombat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932363" y="3429000"/>
            <a:ext cx="2376487" cy="15255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9709" name="Picture 13" descr="tmp11B-220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27763" y="3860800"/>
            <a:ext cx="2447925" cy="1981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9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29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Содержание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2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6010275" y="14382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7414" name="TextBox 10"/>
          <p:cNvSpPr txBox="1">
            <a:spLocks noChangeArrowheads="1"/>
          </p:cNvSpPr>
          <p:nvPr/>
        </p:nvSpPr>
        <p:spPr bwMode="auto">
          <a:xfrm>
            <a:off x="971550" y="1196975"/>
            <a:ext cx="324008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Georgia" pitchFamily="18" charset="0"/>
              </a:rPr>
              <a:t>     </a:t>
            </a:r>
            <a:r>
              <a:rPr lang="ru-RU" b="1" dirty="0">
                <a:latin typeface="Georgia" pitchFamily="18" charset="0"/>
              </a:rPr>
              <a:t>Прич</a:t>
            </a:r>
            <a:r>
              <a:rPr lang="ru-RU" b="1" dirty="0"/>
              <a:t>ё</a:t>
            </a:r>
            <a:r>
              <a:rPr lang="ru-RU" b="1" dirty="0">
                <a:latin typeface="Georgia" pitchFamily="18" charset="0"/>
              </a:rPr>
              <a:t>м важно то, что главное в этой поэтической энциклопедии – показ войны «изнутри», через сокровенные переживания,  доверяемые чаще всего письму, адресованному близкому человеку. Отсюда тот пронзительный лиризм, что  и сегодня трогает человеческое сердце.</a:t>
            </a:r>
          </a:p>
        </p:txBody>
      </p:sp>
      <p:pic>
        <p:nvPicPr>
          <p:cNvPr id="8" name="Picture 8" descr="Картинка 8 из 11160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72066" y="1285860"/>
            <a:ext cx="3299450" cy="3714776"/>
          </a:xfrm>
          <a:prstGeom prst="rect">
            <a:avLst/>
          </a:prstGeom>
          <a:ln>
            <a:noFill/>
          </a:ln>
          <a:effectLst>
            <a:softEdge rad="127000"/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72250" y="6215063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Содержание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8437" name="TextBox 10"/>
          <p:cNvSpPr txBox="1">
            <a:spLocks noChangeArrowheads="1"/>
          </p:cNvSpPr>
          <p:nvPr/>
        </p:nvSpPr>
        <p:spPr bwMode="auto">
          <a:xfrm>
            <a:off x="1042988" y="980728"/>
            <a:ext cx="2811462" cy="21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BF0520"/>
                </a:solidFill>
              </a:rPr>
              <a:t>Автор </a:t>
            </a:r>
          </a:p>
          <a:p>
            <a:pPr algn="ctr"/>
            <a:r>
              <a:rPr lang="ru-RU" sz="2000" b="1" dirty="0">
                <a:solidFill>
                  <a:srgbClr val="BF0520"/>
                </a:solidFill>
              </a:rPr>
              <a:t>презентации</a:t>
            </a:r>
          </a:p>
          <a:p>
            <a:pPr algn="ctr"/>
            <a:endParaRPr lang="ru-RU" sz="2000" b="1" dirty="0">
              <a:solidFill>
                <a:srgbClr val="BF0520"/>
              </a:solidFill>
            </a:endParaRPr>
          </a:p>
          <a:p>
            <a:pPr algn="ctr"/>
            <a:endParaRPr lang="ru-RU" sz="2000" b="1" dirty="0">
              <a:solidFill>
                <a:srgbClr val="BF0520"/>
              </a:solidFill>
            </a:endParaRPr>
          </a:p>
          <a:p>
            <a:pPr algn="ctr"/>
            <a:r>
              <a:rPr lang="ru-RU" b="1" dirty="0">
                <a:solidFill>
                  <a:srgbClr val="BF0520"/>
                </a:solidFill>
              </a:rPr>
              <a:t> </a:t>
            </a:r>
          </a:p>
          <a:p>
            <a:pPr algn="ctr"/>
            <a:endParaRPr lang="ru-RU" b="1" dirty="0"/>
          </a:p>
          <a:p>
            <a:pPr algn="ctr"/>
            <a:endParaRPr lang="ru-RU" sz="2000" b="1" dirty="0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900113" y="1700213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  </a:t>
            </a: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</p:txBody>
      </p:sp>
      <p:sp>
        <p:nvSpPr>
          <p:cNvPr id="18439" name="Прямоугольник 7"/>
          <p:cNvSpPr>
            <a:spLocks noChangeArrowheads="1"/>
          </p:cNvSpPr>
          <p:nvPr/>
        </p:nvSpPr>
        <p:spPr bwMode="auto">
          <a:xfrm>
            <a:off x="642938" y="1484784"/>
            <a:ext cx="385705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 </a:t>
            </a:r>
            <a:endParaRPr lang="ru-RU" b="1" dirty="0"/>
          </a:p>
          <a:p>
            <a:pPr algn="ctr"/>
            <a:r>
              <a:rPr lang="ru-RU" sz="2400" b="1" dirty="0" smtClean="0"/>
              <a:t>Кравченко  Валерия</a:t>
            </a:r>
            <a:r>
              <a:rPr lang="ru-RU" b="1" dirty="0" smtClean="0"/>
              <a:t>,  </a:t>
            </a:r>
          </a:p>
          <a:p>
            <a:pPr algn="ctr"/>
            <a:r>
              <a:rPr lang="ru-RU" b="1" dirty="0" smtClean="0"/>
              <a:t>ученица  9  «Б»  класса</a:t>
            </a:r>
            <a:endParaRPr lang="ru-RU" b="1" dirty="0"/>
          </a:p>
          <a:p>
            <a:pPr algn="ctr"/>
            <a:r>
              <a:rPr lang="ru-RU" b="1" dirty="0"/>
              <a:t>МОУ  СОШ  №30</a:t>
            </a:r>
          </a:p>
          <a:p>
            <a:pPr algn="ctr"/>
            <a:r>
              <a:rPr lang="ru-RU" b="1" dirty="0"/>
              <a:t>г.  Энгельса</a:t>
            </a:r>
          </a:p>
          <a:p>
            <a:pPr algn="ctr"/>
            <a:r>
              <a:rPr lang="ru-RU" b="1" dirty="0"/>
              <a:t>Саратовской  </a:t>
            </a:r>
            <a:r>
              <a:rPr lang="ru-RU" b="1" dirty="0" smtClean="0"/>
              <a:t>области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>
                <a:solidFill>
                  <a:srgbClr val="BF0520"/>
                </a:solidFill>
              </a:rPr>
              <a:t>Руководитель</a:t>
            </a:r>
          </a:p>
          <a:p>
            <a:r>
              <a:rPr lang="ru-RU" b="1" dirty="0" smtClean="0"/>
              <a:t>Нефёдова Евгения Николаевна, </a:t>
            </a:r>
          </a:p>
          <a:p>
            <a:pPr algn="ctr"/>
            <a:r>
              <a:rPr lang="ru-RU" b="1" dirty="0" smtClean="0"/>
              <a:t>учитель  русского  языка  </a:t>
            </a:r>
          </a:p>
          <a:p>
            <a:pPr algn="ctr"/>
            <a:r>
              <a:rPr lang="ru-RU" b="1" dirty="0" smtClean="0"/>
              <a:t>и  литературы</a:t>
            </a:r>
          </a:p>
          <a:p>
            <a:pPr algn="ctr"/>
            <a:endParaRPr lang="ru-RU" b="1" dirty="0" smtClean="0"/>
          </a:p>
          <a:p>
            <a:pPr algn="ctr"/>
            <a:r>
              <a:rPr lang="ru-RU" b="1" dirty="0" smtClean="0"/>
              <a:t>2011  год</a:t>
            </a:r>
            <a:endParaRPr lang="ru-RU" b="1" dirty="0"/>
          </a:p>
        </p:txBody>
      </p:sp>
      <p:pic>
        <p:nvPicPr>
          <p:cNvPr id="18440" name="Picture 9" descr="C:\Documents and Settings\Admin\Мои документы\ЕВГЕНИЯ\КАРТИНКИ\93b6d1bffa39.gif"/>
          <p:cNvPicPr>
            <a:picLocks noChangeAspect="1" noChangeArrowheads="1" noCrop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72063" y="1285875"/>
            <a:ext cx="3357562" cy="392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72250" y="6215063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Содержание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6" name="TextBox 7"/>
          <p:cNvSpPr txBox="1">
            <a:spLocks noChangeArrowheads="1"/>
          </p:cNvSpPr>
          <p:nvPr/>
        </p:nvSpPr>
        <p:spPr bwMode="auto">
          <a:xfrm>
            <a:off x="5857875" y="1285875"/>
            <a:ext cx="1000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900113" y="1700213"/>
            <a:ext cx="3311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2000" b="1"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  </a:t>
            </a:r>
            <a:endParaRPr lang="ru-RU" sz="2000"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43608" y="1340768"/>
            <a:ext cx="30243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BF0520"/>
                </a:solidFill>
              </a:rPr>
              <a:t>ИСТОЧНИКИ</a:t>
            </a:r>
            <a:endParaRPr lang="ru-RU" sz="2800" b="1" dirty="0">
              <a:solidFill>
                <a:srgbClr val="BF052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43608" y="2492896"/>
            <a:ext cx="3312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rgbClr val="000000"/>
                </a:solidFill>
                <a:hlinkClick r:id="rId5"/>
              </a:rPr>
              <a:t>http://www.historyonesong.com/2009/09/katyusha_2/</a:t>
            </a:r>
            <a:endParaRPr lang="ru-RU" sz="2400" dirty="0" smtClean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065" y="2420888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6"/>
              </a:rPr>
              <a:t>http://ru.wikipedia.org/wiki/%D0%9A%D0%B0%D1%82%D1%8E%D1%88%D0%B0_%28%D0%BF%D0%B5%D1%81%D0%BD%D1%8F%29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148064" y="1412776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B60606"/>
                </a:solidFill>
              </a:rPr>
              <a:t>Материал из </a:t>
            </a:r>
            <a:r>
              <a:rPr lang="ru-RU" b="1" dirty="0" err="1" smtClean="0">
                <a:solidFill>
                  <a:srgbClr val="B60606"/>
                </a:solidFill>
              </a:rPr>
              <a:t>Википедии</a:t>
            </a:r>
            <a:r>
              <a:rPr lang="ru-RU" b="1" dirty="0" smtClean="0">
                <a:solidFill>
                  <a:srgbClr val="B60606"/>
                </a:solidFill>
              </a:rPr>
              <a:t> — свободной энциклопедии</a:t>
            </a:r>
            <a:endParaRPr lang="ru-RU" b="1" dirty="0">
              <a:solidFill>
                <a:srgbClr val="B60606"/>
              </a:solidFill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3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088" y="1071563"/>
            <a:ext cx="4075112" cy="64293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sz="2400" cap="none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       СОДЕРЖАНИЕ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4294967295"/>
          </p:nvPr>
        </p:nvSpPr>
        <p:spPr>
          <a:xfrm>
            <a:off x="857250" y="1571624"/>
            <a:ext cx="3643313" cy="4089623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endParaRPr lang="ru-RU" sz="18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4" action="ppaction://hlinksldjump"/>
              </a:rPr>
              <a:t>1. Лирическая  песня «Катюша»</a:t>
            </a: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5" action="ppaction://hlinksldjump"/>
              </a:rPr>
              <a:t>2. Фронтовая  судьба «Катюши»</a:t>
            </a: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6" action="ppaction://hlinksldjump"/>
              </a:rPr>
              <a:t>3. Поэтическая     энциклопедия</a:t>
            </a: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7" action="ppaction://hlinksldjump"/>
              </a:rPr>
              <a:t>4. Об авторах</a:t>
            </a: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hlinkClick r:id="rId8" action="ppaction://hlinksldjump"/>
              </a:rPr>
              <a:t>5. Источники</a:t>
            </a: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dirty="0" smtClean="0">
              <a:solidFill>
                <a:srgbClr val="BF0520"/>
              </a:solidFill>
              <a:effectLst>
                <a:outerShdw blurRad="38100" dist="38100" dir="2700000" algn="tl">
                  <a:srgbClr val="FFFFFF"/>
                </a:outerShdw>
              </a:effectLst>
              <a:hlinkClick r:id="rId5" action="ppaction://hlinksldjump"/>
            </a:endParaRPr>
          </a:p>
        </p:txBody>
      </p:sp>
      <p:pic>
        <p:nvPicPr>
          <p:cNvPr id="7173" name="Picture 11" descr="Безымянный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 rot="-506944">
            <a:off x="5211763" y="1489075"/>
            <a:ext cx="2998787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643813" y="6215063"/>
            <a:ext cx="1285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" action="ppaction://hlinkshowjump?jump=firstslide"/>
              </a:rPr>
              <a:t>Выход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63" y="0"/>
            <a:ext cx="7467600" cy="11430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r>
              <a:rPr lang="ru-RU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         </a:t>
            </a:r>
            <a:r>
              <a:rPr lang="ru-RU" b="1" cap="none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ЗНАЧЕНИЕ  ЧЕТВЁРТОЕ</a:t>
            </a:r>
          </a:p>
        </p:txBody>
      </p:sp>
      <p:pic>
        <p:nvPicPr>
          <p:cNvPr id="8195" name="Рисунок 5" descr="1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6" descr="3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286380" y="928670"/>
            <a:ext cx="1727200" cy="25193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827088" y="1000125"/>
            <a:ext cx="3529012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B60606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</a:t>
            </a:r>
            <a:r>
              <a:rPr lang="ru-RU" sz="2400" b="1" dirty="0">
                <a:solidFill>
                  <a:srgbClr val="B606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«Катюша» — </a:t>
            </a:r>
          </a:p>
          <a:p>
            <a:pPr>
              <a:defRPr/>
            </a:pPr>
            <a:r>
              <a:rPr lang="ru-RU" sz="2400" b="1" dirty="0">
                <a:solidFill>
                  <a:srgbClr val="B606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всенародно любимая         песня  поэта М. Исаковского  </a:t>
            </a:r>
          </a:p>
          <a:p>
            <a:pPr>
              <a:defRPr/>
            </a:pPr>
            <a:r>
              <a:rPr lang="ru-RU" sz="2400" b="1" dirty="0">
                <a:solidFill>
                  <a:srgbClr val="B606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 композитора Матвея  </a:t>
            </a:r>
            <a:r>
              <a:rPr lang="ru-RU" sz="2400" b="1" dirty="0" err="1">
                <a:solidFill>
                  <a:srgbClr val="B6060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Блантера</a:t>
            </a:r>
            <a:endParaRPr lang="ru-RU" sz="2400" b="1" dirty="0">
              <a:solidFill>
                <a:srgbClr val="B6060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sz="2400" b="1" dirty="0">
              <a:solidFill>
                <a:srgbClr val="BF052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rgbClr val="BF052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ru-RU" sz="2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9231" name="Picture 9" descr="hU0tJHBR6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85918" y="3714752"/>
            <a:ext cx="1439863" cy="143986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4823" name="Picture 7" descr="028324959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email"/>
          <a:srcRect/>
          <a:stretch>
            <a:fillRect/>
          </a:stretch>
        </p:blipFill>
        <p:spPr>
          <a:xfrm>
            <a:off x="6357950" y="3000372"/>
            <a:ext cx="1854200" cy="2520950"/>
          </a:xfr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Прямоугольник 8"/>
          <p:cNvSpPr/>
          <p:nvPr/>
        </p:nvSpPr>
        <p:spPr>
          <a:xfrm>
            <a:off x="7000875" y="6215063"/>
            <a:ext cx="1857375" cy="3698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 action="ppaction://hlinksldjump"/>
              </a:rPr>
              <a:t>Содержание</a:t>
            </a:r>
            <a:endParaRPr lang="ru-RU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1000125" y="5357813"/>
            <a:ext cx="350043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      ЩЁЛКНИ  ПО  КАРТИНКЕ</a:t>
            </a:r>
          </a:p>
        </p:txBody>
      </p:sp>
      <p:pic>
        <p:nvPicPr>
          <p:cNvPr id="14" name="КАТЮША. СЖАТИЕ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28688" y="4143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149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785813" y="1700213"/>
            <a:ext cx="3786187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</a:t>
            </a:r>
          </a:p>
          <a:p>
            <a:endParaRPr lang="ru-RU" sz="1600"/>
          </a:p>
          <a:p>
            <a:r>
              <a:rPr lang="ru-RU" sz="1600"/>
              <a:t>    </a:t>
            </a:r>
            <a:r>
              <a:rPr lang="ru-RU" sz="2000" b="1"/>
              <a:t>Песня была написана в 1938 году, но  настоящим «бойцом» она стала в годы Великой Отечественной Войны. Солдаты-фронтовики сочинили большое количество песен о любимой героине. </a:t>
            </a:r>
            <a:endParaRPr lang="ru-RU" sz="2000" b="1" i="1"/>
          </a:p>
        </p:txBody>
      </p:sp>
      <p:sp>
        <p:nvSpPr>
          <p:cNvPr id="5" name="TextBox 4"/>
          <p:cNvSpPr txBox="1"/>
          <p:nvPr/>
        </p:nvSpPr>
        <p:spPr>
          <a:xfrm>
            <a:off x="6572250" y="6215063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43000" y="928688"/>
            <a:ext cx="6400800" cy="915987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br>
              <a:rPr lang="ru-RU" sz="20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20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cap="none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r>
              <a:rPr lang="ru-RU" sz="2400" b="1" cap="none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Фронтовая  </a:t>
            </a:r>
            <a:r>
              <a:rPr lang="en-US" sz="2400" b="1" cap="none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2400" b="1" cap="none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cap="none" dirty="0" smtClean="0">
                <a:solidFill>
                  <a:srgbClr val="BF052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судьба  «Катюши»</a:t>
            </a:r>
          </a:p>
        </p:txBody>
      </p:sp>
      <p:pic>
        <p:nvPicPr>
          <p:cNvPr id="9" name="Рисунок 8" descr="542588471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072063" y="928688"/>
            <a:ext cx="3276600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714375" y="714375"/>
            <a:ext cx="3786188" cy="531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/>
              <a:t>      </a:t>
            </a:r>
            <a:r>
              <a:rPr lang="ru-RU" b="1"/>
              <a:t>В одной из них девушка оказывается на захваченной врагом территории, её угоняют в рабскую неволю в Германию:</a:t>
            </a:r>
          </a:p>
          <a:p>
            <a:endParaRPr lang="ru-RU" b="1" i="1"/>
          </a:p>
          <a:p>
            <a:r>
              <a:rPr lang="ru-RU" b="1" i="1"/>
              <a:t>Здесь звенела песенка Катюши,</a:t>
            </a:r>
          </a:p>
          <a:p>
            <a:r>
              <a:rPr lang="ru-RU" b="1" i="1"/>
              <a:t>А теперь никто уж не поёт:</a:t>
            </a:r>
          </a:p>
          <a:p>
            <a:r>
              <a:rPr lang="ru-RU" b="1" i="1"/>
              <a:t>Сожжены все яблони и груши,</a:t>
            </a:r>
          </a:p>
          <a:p>
            <a:r>
              <a:rPr lang="ru-RU" b="1" i="1"/>
              <a:t>И никто на берег не придёт….</a:t>
            </a:r>
          </a:p>
          <a:p>
            <a:endParaRPr lang="ru-RU" b="1"/>
          </a:p>
          <a:p>
            <a:r>
              <a:rPr lang="ru-RU" b="1"/>
              <a:t>   В образе невольницы-полонянки воинам представлялись невесты и жёны, дочери и сёстры, оставшиеся на захваченной фашистами земле.</a:t>
            </a:r>
          </a:p>
          <a:p>
            <a:endParaRPr lang="ru-RU" b="1" i="1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14942" y="1285860"/>
            <a:ext cx="3148019" cy="33777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1143000" y="928688"/>
            <a:ext cx="6400800" cy="45085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ru-RU" sz="2000" b="1" cap="none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endParaRPr lang="ru-RU" sz="2000" b="1" cap="none" smtClean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7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Box 2"/>
          <p:cNvSpPr txBox="1">
            <a:spLocks noChangeArrowheads="1"/>
          </p:cNvSpPr>
          <p:nvPr/>
        </p:nvSpPr>
        <p:spPr bwMode="auto">
          <a:xfrm>
            <a:off x="755650" y="928688"/>
            <a:ext cx="3959225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     Другие песни были написаны в виде солдатских писем:</a:t>
            </a:r>
          </a:p>
          <a:p>
            <a:r>
              <a:rPr lang="ru-RU" b="1"/>
              <a:t>…</a:t>
            </a:r>
            <a:r>
              <a:rPr lang="ru-RU" b="1" i="1"/>
              <a:t>Милая Катюша,</a:t>
            </a:r>
          </a:p>
          <a:p>
            <a:r>
              <a:rPr lang="ru-RU" b="1" i="1"/>
              <a:t>Буду метко бить я по врагам.</a:t>
            </a:r>
          </a:p>
          <a:p>
            <a:r>
              <a:rPr lang="ru-RU" b="1" i="1"/>
              <a:t>Наши нивы, яблони и груши</a:t>
            </a:r>
          </a:p>
          <a:p>
            <a:r>
              <a:rPr lang="ru-RU" b="1" i="1"/>
              <a:t>На позор фашистам не отдам</a:t>
            </a:r>
            <a:r>
              <a:rPr lang="ru-RU" b="1"/>
              <a:t>.</a:t>
            </a:r>
          </a:p>
          <a:p>
            <a:r>
              <a:rPr lang="ru-RU" b="1"/>
              <a:t>    В ответных «письмах-песнях»  девушка заверяет любимого в том, что и она трудом поможет фронту:</a:t>
            </a:r>
          </a:p>
          <a:p>
            <a:r>
              <a:rPr lang="ru-RU" b="1" i="1"/>
              <a:t>Обещала милому Катюша:</a:t>
            </a:r>
          </a:p>
          <a:p>
            <a:r>
              <a:rPr lang="ru-RU" b="1" i="1"/>
              <a:t>«Будем честно фронту помогать,</a:t>
            </a:r>
          </a:p>
          <a:p>
            <a:r>
              <a:rPr lang="ru-RU" b="1" i="1"/>
              <a:t>Будем больше делать мин и пушек,</a:t>
            </a:r>
          </a:p>
          <a:p>
            <a:r>
              <a:rPr lang="ru-RU" b="1" i="1"/>
              <a:t>Чтоб скорей победу одержать».</a:t>
            </a:r>
          </a:p>
        </p:txBody>
      </p:sp>
      <p:pic>
        <p:nvPicPr>
          <p:cNvPr id="5" name="Рисунок 4" descr="70-22-1b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4942" y="1000108"/>
            <a:ext cx="2392343" cy="12858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007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857884" y="2500306"/>
            <a:ext cx="2352691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5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684213" y="1071563"/>
            <a:ext cx="381635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/>
              <a:t>      </a:t>
            </a:r>
            <a:r>
              <a:rPr lang="ru-RU" sz="2000" b="1">
                <a:latin typeface="Georgia" pitchFamily="18" charset="0"/>
              </a:rPr>
              <a:t>Возможно, кто-нибудь из наших юных современников, прочитав строки такой любовной переписки, усмехн</a:t>
            </a:r>
            <a:r>
              <a:rPr lang="ru-RU" sz="2000" b="1"/>
              <a:t>ё</a:t>
            </a:r>
            <a:r>
              <a:rPr lang="ru-RU" sz="2000" b="1">
                <a:latin typeface="Georgia" pitchFamily="18" charset="0"/>
              </a:rPr>
              <a:t>тся, усомнившись в е</a:t>
            </a:r>
            <a:r>
              <a:rPr lang="ru-RU" sz="2000" b="1"/>
              <a:t>ё</a:t>
            </a:r>
            <a:r>
              <a:rPr lang="ru-RU" sz="2000" b="1">
                <a:latin typeface="Georgia" pitchFamily="18" charset="0"/>
              </a:rPr>
              <a:t> искренности. Напрасно. Нельзя сомневаться в откровенной правдивости  этих клятв и заверений, поскольку путь к любви, к личному счастью тогда был один – через Победу.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2250" y="6072188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3" name="Picture 9" descr="фото000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3800" y="1125538"/>
            <a:ext cx="3436938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000625" y="765175"/>
            <a:ext cx="3571875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Georgia" pitchFamily="18" charset="0"/>
              </a:rPr>
              <a:t>     </a:t>
            </a:r>
            <a:r>
              <a:rPr lang="ru-RU" sz="1600" b="1">
                <a:latin typeface="Georgia" pitchFamily="18" charset="0"/>
              </a:rPr>
              <a:t>Не только на трудовом фронте воевала «милая Катюша». Строки, рожд</a:t>
            </a:r>
            <a:r>
              <a:rPr lang="ru-RU" sz="1600" b="1"/>
              <a:t>ё</a:t>
            </a:r>
            <a:r>
              <a:rPr lang="ru-RU" sz="1600" b="1">
                <a:latin typeface="Georgia" pitchFamily="18" charset="0"/>
              </a:rPr>
              <a:t>нные в народе, утверждают, что она сражалась и с оружием в руках:</a:t>
            </a:r>
          </a:p>
          <a:p>
            <a:r>
              <a:rPr lang="ru-RU" sz="1600" b="1" i="1">
                <a:latin typeface="Georgia" pitchFamily="18" charset="0"/>
              </a:rPr>
              <a:t>Отцвели вы, яблони и груши,</a:t>
            </a:r>
          </a:p>
          <a:p>
            <a:r>
              <a:rPr lang="ru-RU" sz="1600" b="1" i="1">
                <a:latin typeface="Georgia" pitchFamily="18" charset="0"/>
              </a:rPr>
              <a:t>Только дым клубится над рекой,</a:t>
            </a:r>
          </a:p>
          <a:p>
            <a:r>
              <a:rPr lang="ru-RU" sz="1600" b="1" i="1">
                <a:latin typeface="Georgia" pitchFamily="18" charset="0"/>
              </a:rPr>
              <a:t>В лес ушла красавица Катюша</a:t>
            </a:r>
          </a:p>
          <a:p>
            <a:r>
              <a:rPr lang="ru-RU" sz="1600" b="1" i="1">
                <a:latin typeface="Georgia" pitchFamily="18" charset="0"/>
              </a:rPr>
              <a:t>Партизанской тайною тропой.</a:t>
            </a:r>
          </a:p>
          <a:p>
            <a:r>
              <a:rPr lang="ru-RU" sz="1600" b="1" i="1">
                <a:latin typeface="Georgia" pitchFamily="18" charset="0"/>
              </a:rPr>
              <a:t>Завязался рано на рассвете</a:t>
            </a:r>
          </a:p>
          <a:p>
            <a:r>
              <a:rPr lang="ru-RU" sz="1600" b="1" i="1">
                <a:latin typeface="Georgia" pitchFamily="18" charset="0"/>
              </a:rPr>
              <a:t>Жаркий бой, где яблони цвели,</a:t>
            </a:r>
          </a:p>
          <a:p>
            <a:r>
              <a:rPr lang="ru-RU" sz="1600" b="1" i="1">
                <a:latin typeface="Georgia" pitchFamily="18" charset="0"/>
              </a:rPr>
              <a:t>Билась с ярым недругом Катюша</a:t>
            </a:r>
          </a:p>
          <a:p>
            <a:r>
              <a:rPr lang="ru-RU" sz="1600" b="1" i="1">
                <a:latin typeface="Georgia" pitchFamily="18" charset="0"/>
              </a:rPr>
              <a:t>За клочок своей родной земли</a:t>
            </a:r>
            <a:r>
              <a:rPr lang="ru-RU" b="1" i="1"/>
              <a:t>.</a:t>
            </a:r>
          </a:p>
          <a:p>
            <a:endParaRPr lang="ru-RU" b="1"/>
          </a:p>
        </p:txBody>
      </p:sp>
      <p:pic>
        <p:nvPicPr>
          <p:cNvPr id="4" name="Рисунок 3" descr="repphoto_672_230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8662" y="1000108"/>
            <a:ext cx="3195048" cy="2143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repphoto_673_237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000100" y="3500438"/>
            <a:ext cx="2941565" cy="200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572250" y="6143625"/>
            <a:ext cx="214312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Далее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4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6" descr="1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350"/>
            <a:ext cx="9144000" cy="684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827088" y="908050"/>
            <a:ext cx="3529012" cy="476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Georgia" pitchFamily="18" charset="0"/>
              </a:rPr>
              <a:t>     А вот она уже в другой роли:</a:t>
            </a:r>
          </a:p>
          <a:p>
            <a:r>
              <a:rPr lang="ru-RU" b="1" i="1">
                <a:latin typeface="Georgia" pitchFamily="18" charset="0"/>
              </a:rPr>
              <a:t>Катя слово раненому скажет</a:t>
            </a:r>
          </a:p>
          <a:p>
            <a:r>
              <a:rPr lang="ru-RU" b="1" i="1">
                <a:latin typeface="Georgia" pitchFamily="18" charset="0"/>
              </a:rPr>
              <a:t>Так, что в сердце песня запо</a:t>
            </a:r>
            <a:r>
              <a:rPr lang="ru-RU" b="1" i="1"/>
              <a:t>ё</a:t>
            </a:r>
            <a:r>
              <a:rPr lang="ru-RU" b="1" i="1">
                <a:latin typeface="Georgia" pitchFamily="18" charset="0"/>
              </a:rPr>
              <a:t>т,</a:t>
            </a:r>
          </a:p>
          <a:p>
            <a:r>
              <a:rPr lang="ru-RU" b="1" i="1">
                <a:latin typeface="Georgia" pitchFamily="18" charset="0"/>
              </a:rPr>
              <a:t>Катя раны крепко перевяжет,</a:t>
            </a:r>
          </a:p>
          <a:p>
            <a:r>
              <a:rPr lang="ru-RU" b="1" i="1">
                <a:latin typeface="Georgia" pitchFamily="18" charset="0"/>
              </a:rPr>
              <a:t>На руках из боя унес</a:t>
            </a:r>
            <a:r>
              <a:rPr lang="ru-RU" b="1" i="1"/>
              <a:t>ё</a:t>
            </a:r>
            <a:r>
              <a:rPr lang="ru-RU" b="1" i="1">
                <a:latin typeface="Georgia" pitchFamily="18" charset="0"/>
              </a:rPr>
              <a:t>т.</a:t>
            </a:r>
          </a:p>
          <a:p>
            <a:r>
              <a:rPr lang="ru-RU" b="1" i="1">
                <a:latin typeface="Georgia" pitchFamily="18" charset="0"/>
              </a:rPr>
              <a:t>Ой ты, Катя, девушка родная,</a:t>
            </a:r>
          </a:p>
          <a:p>
            <a:r>
              <a:rPr lang="ru-RU" b="1" i="1">
                <a:latin typeface="Georgia" pitchFamily="18" charset="0"/>
              </a:rPr>
              <a:t>Сто бойцов спасла ты из огня.</a:t>
            </a:r>
          </a:p>
          <a:p>
            <a:r>
              <a:rPr lang="ru-RU" b="1" i="1">
                <a:latin typeface="Georgia" pitchFamily="18" charset="0"/>
              </a:rPr>
              <a:t>Может, завтра, раненых спасая, </a:t>
            </a:r>
          </a:p>
          <a:p>
            <a:r>
              <a:rPr lang="ru-RU" b="1" i="1">
                <a:latin typeface="Georgia" pitchFamily="18" charset="0"/>
              </a:rPr>
              <a:t>Из огня ты вынесешь меня.</a:t>
            </a:r>
          </a:p>
        </p:txBody>
      </p:sp>
      <p:pic>
        <p:nvPicPr>
          <p:cNvPr id="4" name="Рисунок 3" descr="39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4942" y="857232"/>
            <a:ext cx="1675328" cy="27675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imgB.asp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000760" y="3000372"/>
            <a:ext cx="206698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429375" y="6215063"/>
            <a:ext cx="2000250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 action="ppaction://hlinksldjump"/>
              </a:rPr>
              <a:t>Содержание</a:t>
            </a:r>
            <a:endParaRPr lang="ru-RU" sz="20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7_Эркер">
  <a:themeElements>
    <a:clrScheme name="Эркер">
      <a:dk1>
        <a:sysClr val="windowText" lastClr="000000"/>
      </a:dk1>
      <a:lt1>
        <a:sysClr val="window" lastClr="FFFFF9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7_Эркер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1087</TotalTime>
  <Words>631</Words>
  <Application>Microsoft Office PowerPoint</Application>
  <PresentationFormat>Экран (4:3)</PresentationFormat>
  <Paragraphs>124</Paragraphs>
  <Slides>14</Slides>
  <Notes>14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7_Эркер</vt:lpstr>
      <vt:lpstr>Слово, которое меня       заинтересовало. ( Из  лексики  ВОВ ) </vt:lpstr>
      <vt:lpstr>       СОДЕРЖАНИЕ</vt:lpstr>
      <vt:lpstr>                ЗНАЧЕНИЕ  ЧЕТВЁРТОЕ</vt:lpstr>
      <vt:lpstr>             Фронтовая   судьба  «Катюши»</vt:lpstr>
      <vt:lpstr> 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  ОДНОМ  ЛИРИЧЕСКОМ  ПРОИЗВЕДЕНИИ</dc:title>
  <dc:subject>КАТЮША</dc:subject>
  <dc:creator>НЕФЁДОВА  Е.Н.</dc:creator>
  <cp:lastModifiedBy>Admin</cp:lastModifiedBy>
  <cp:revision>96</cp:revision>
  <dcterms:created xsi:type="dcterms:W3CDTF">2009-03-28T16:15:38Z</dcterms:created>
  <dcterms:modified xsi:type="dcterms:W3CDTF">2011-07-28T09:46:11Z</dcterms:modified>
</cp:coreProperties>
</file>