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DBB7"/>
    <a:srgbClr val="9DD5D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6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3D411E-2C38-4CCE-B07A-3344D631C323}" type="datetimeFigureOut">
              <a:rPr lang="ru-RU" smtClean="0"/>
              <a:t>25.04.2010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0DA3D-162E-464C-98B2-0174482AEC5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0DA3D-162E-464C-98B2-0174482AEC53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slide" Target="slide11.xml"/><Relationship Id="rId7" Type="http://schemas.openxmlformats.org/officeDocument/2006/relationships/slide" Target="slide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2.xml"/><Relationship Id="rId9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wmf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71504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Занимательная лексика</a:t>
            </a:r>
            <a:endParaRPr lang="ru-RU" sz="54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1643050"/>
            <a:ext cx="4286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2" action="ppaction://hlinksldjump"/>
              </a:rPr>
              <a:t>Метограмма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>
            <a:hlinkClick r:id="" action="ppaction://noaction"/>
          </p:cNvPr>
          <p:cNvSpPr/>
          <p:nvPr/>
        </p:nvSpPr>
        <p:spPr>
          <a:xfrm>
            <a:off x="500034" y="4643446"/>
            <a:ext cx="40719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 action="ppaction://hlinksldjump"/>
              </a:rPr>
              <a:t>Шарада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144180" y="1285860"/>
            <a:ext cx="4735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 action="ppaction://hlinksldjump"/>
              </a:rPr>
              <a:t>Анаграмма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9123" y="3000372"/>
            <a:ext cx="42862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5" action="ppaction://hlinksldjump"/>
              </a:rPr>
              <a:t>Логогрифы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714348" y="2500306"/>
            <a:ext cx="50006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6" action="ppaction://hlinksldjump"/>
              </a:rPr>
              <a:t>Ребусы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29058" y="5000636"/>
            <a:ext cx="4643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7" action="ppaction://hlinksldjump"/>
              </a:rPr>
              <a:t>Перевёртыши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14481" y="3500437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8" action="ppaction://hlinksldjump"/>
              </a:rPr>
              <a:t>Шутки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4000502"/>
            <a:ext cx="335758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Загадки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57224" y="214290"/>
            <a:ext cx="692948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1.В печке выпечен </a:t>
            </a:r>
            <a:r>
              <a:rPr lang="ru-RU" sz="3200" b="1" i="1" dirty="0" smtClean="0">
                <a:solidFill>
                  <a:srgbClr val="FF0000"/>
                </a:solidFill>
              </a:rPr>
              <a:t>БАТОН</a:t>
            </a:r>
            <a:r>
              <a:rPr lang="ru-RU" sz="3200" b="1" i="1" dirty="0" smtClean="0">
                <a:solidFill>
                  <a:srgbClr val="7030A0"/>
                </a:solidFill>
              </a:rPr>
              <a:t>, </a:t>
            </a:r>
          </a:p>
          <a:p>
            <a:pPr algn="ctr">
              <a:buNone/>
            </a:pPr>
            <a:endParaRPr lang="ru-RU" sz="32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2. А в петлицу вдет </a:t>
            </a:r>
            <a:r>
              <a:rPr lang="ru-RU" sz="3200" b="1" i="1" dirty="0" smtClean="0">
                <a:solidFill>
                  <a:srgbClr val="FF0000"/>
                </a:solidFill>
              </a:rPr>
              <a:t>БУТОН</a:t>
            </a:r>
            <a:r>
              <a:rPr lang="ru-RU" sz="3200" b="1" i="1" dirty="0" smtClean="0">
                <a:solidFill>
                  <a:srgbClr val="7030A0"/>
                </a:solidFill>
              </a:rPr>
              <a:t>,</a:t>
            </a:r>
          </a:p>
          <a:p>
            <a:pPr algn="ctr">
              <a:buNone/>
            </a:pPr>
            <a:endParaRPr lang="ru-RU" sz="32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3. По траве ползёт </a:t>
            </a:r>
            <a:r>
              <a:rPr lang="ru-RU" sz="3200" b="1" i="1" dirty="0" smtClean="0">
                <a:solidFill>
                  <a:srgbClr val="FF0000"/>
                </a:solidFill>
              </a:rPr>
              <a:t>ПИТОН</a:t>
            </a:r>
            <a:r>
              <a:rPr lang="ru-RU" sz="3200" b="1" i="1" dirty="0" smtClean="0">
                <a:solidFill>
                  <a:srgbClr val="7030A0"/>
                </a:solidFill>
              </a:rPr>
              <a:t>,</a:t>
            </a:r>
          </a:p>
          <a:p>
            <a:pPr algn="ctr">
              <a:buNone/>
            </a:pPr>
            <a:endParaRPr lang="ru-RU" sz="32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4. Молоко течет в </a:t>
            </a:r>
            <a:r>
              <a:rPr lang="ru-RU" sz="3200" b="1" i="1" dirty="0" smtClean="0">
                <a:solidFill>
                  <a:srgbClr val="FF0000"/>
                </a:solidFill>
              </a:rPr>
              <a:t>БИДОН</a:t>
            </a:r>
            <a:r>
              <a:rPr lang="ru-RU" sz="3200" b="1" i="1" dirty="0" smtClean="0">
                <a:solidFill>
                  <a:srgbClr val="7030A0"/>
                </a:solidFill>
              </a:rPr>
              <a:t>,</a:t>
            </a:r>
          </a:p>
          <a:p>
            <a:pPr algn="ctr">
              <a:buNone/>
            </a:pPr>
            <a:endParaRPr lang="ru-RU" sz="3200" b="1" i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5. А на стройке есть </a:t>
            </a:r>
            <a:r>
              <a:rPr lang="ru-RU" sz="3200" b="1" i="1" dirty="0" smtClean="0">
                <a:solidFill>
                  <a:srgbClr val="FF0000"/>
                </a:solidFill>
              </a:rPr>
              <a:t>БЕТОН</a:t>
            </a:r>
            <a:r>
              <a:rPr lang="ru-RU" sz="3200" b="1" i="1" dirty="0" smtClean="0">
                <a:solidFill>
                  <a:srgbClr val="7030A0"/>
                </a:solidFill>
              </a:rPr>
              <a:t>.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 Да, вот так! Да, вот так так!</a:t>
            </a:r>
          </a:p>
          <a:p>
            <a:pPr algn="ctr">
              <a:buNone/>
            </a:pPr>
            <a:r>
              <a:rPr lang="ru-RU" sz="3200" b="1" i="1" dirty="0" smtClean="0">
                <a:solidFill>
                  <a:srgbClr val="7030A0"/>
                </a:solidFill>
              </a:rPr>
              <a:t>Подсказали сами: КАК.</a:t>
            </a:r>
          </a:p>
          <a:p>
            <a:pPr algn="ctr">
              <a:buNone/>
            </a:pP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6" name="Рисунок 5" descr="бато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142852"/>
            <a:ext cx="1371600" cy="1033272"/>
          </a:xfrm>
          <a:prstGeom prst="rect">
            <a:avLst/>
          </a:prstGeom>
        </p:spPr>
      </p:pic>
      <p:pic>
        <p:nvPicPr>
          <p:cNvPr id="7" name="Рисунок 6" descr="бутон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000108"/>
            <a:ext cx="1000132" cy="1142984"/>
          </a:xfrm>
          <a:prstGeom prst="rect">
            <a:avLst/>
          </a:prstGeom>
        </p:spPr>
      </p:pic>
      <p:pic>
        <p:nvPicPr>
          <p:cNvPr id="8" name="Рисунок 7" descr="питон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2071678"/>
            <a:ext cx="1409403" cy="857256"/>
          </a:xfrm>
          <a:prstGeom prst="rect">
            <a:avLst/>
          </a:prstGeom>
        </p:spPr>
      </p:pic>
      <p:pic>
        <p:nvPicPr>
          <p:cNvPr id="9" name="Рисунок 8" descr="бидон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2857496"/>
            <a:ext cx="1005840" cy="1005840"/>
          </a:xfrm>
          <a:prstGeom prst="rect">
            <a:avLst/>
          </a:prstGeom>
        </p:spPr>
      </p:pic>
      <p:pic>
        <p:nvPicPr>
          <p:cNvPr id="10" name="Рисунок 9" descr="бетон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58082" y="3929066"/>
            <a:ext cx="1500198" cy="1000133"/>
          </a:xfrm>
          <a:prstGeom prst="rect">
            <a:avLst/>
          </a:prstGeom>
        </p:spPr>
      </p:pic>
      <p:sp>
        <p:nvSpPr>
          <p:cNvPr id="11" name="Управляющая кнопка: домой 10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7867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начале октября</a:t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Ищи слог первый мой,</a:t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начале ноября ищи второй,</a:t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в дом войдешь –</a:t>
            </a:r>
            <a:b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Там целое найдёшь</a:t>
            </a:r>
            <a:endParaRPr lang="ru-RU" sz="3200" dirty="0"/>
          </a:p>
        </p:txBody>
      </p:sp>
      <p:pic>
        <p:nvPicPr>
          <p:cNvPr id="3" name="Рисунок 2" descr="44956344_im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480" y="3643314"/>
            <a:ext cx="2043108" cy="27574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 rot="1553975">
            <a:off x="4444030" y="3759417"/>
            <a:ext cx="2911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Окно</a:t>
            </a:r>
            <a:endParaRPr lang="ru-RU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142844" y="6286520"/>
            <a:ext cx="857256" cy="42860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500042"/>
            <a:ext cx="7143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Первое – нота,</a:t>
            </a:r>
            <a:b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Второе – игра,</a:t>
            </a:r>
            <a:b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Целое – встретишь у столяра</a:t>
            </a:r>
            <a:endParaRPr lang="ru-RU" sz="4000" dirty="0"/>
          </a:p>
        </p:txBody>
      </p:sp>
      <p:pic>
        <p:nvPicPr>
          <p:cNvPr id="3" name="Рисунок 2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71604" y="3143248"/>
            <a:ext cx="3286148" cy="2566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sp>
        <p:nvSpPr>
          <p:cNvPr id="5" name="Прямоугольник 4"/>
          <p:cNvSpPr/>
          <p:nvPr/>
        </p:nvSpPr>
        <p:spPr>
          <a:xfrm rot="2161902">
            <a:off x="5254669" y="3709391"/>
            <a:ext cx="4048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 smtClean="0">
                <a:ln w="19050">
                  <a:solidFill>
                    <a:srgbClr val="1F497D">
                      <a:tint val="1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Долото</a:t>
            </a:r>
            <a:endParaRPr lang="ru-RU" sz="6000" b="1" dirty="0">
              <a:ln w="19050">
                <a:solidFill>
                  <a:srgbClr val="1F497D">
                    <a:tint val="1000"/>
                  </a:srgb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714356"/>
            <a:ext cx="52149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</a:t>
            </a:r>
            <a:r>
              <a:rPr lang="ru-RU" sz="48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дереве расту,</a:t>
            </a:r>
            <a:b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</a:t>
            </a:r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sz="4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дереву ползу</a:t>
            </a:r>
            <a:endParaRPr lang="ru-RU" sz="4800" dirty="0"/>
          </a:p>
        </p:txBody>
      </p:sp>
      <p:pic>
        <p:nvPicPr>
          <p:cNvPr id="3" name="Рисунок 2" descr="сук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3429000"/>
            <a:ext cx="2257424" cy="2643206"/>
          </a:xfrm>
          <a:prstGeom prst="flowChartMagneticDisk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286116" y="5334956"/>
            <a:ext cx="1928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Сук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жу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3786190"/>
            <a:ext cx="2770194" cy="2428892"/>
          </a:xfrm>
          <a:prstGeom prst="flowChartMagneticDisk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sp>
        <p:nvSpPr>
          <p:cNvPr id="6" name="Прямоугольник 5"/>
          <p:cNvSpPr/>
          <p:nvPr/>
        </p:nvSpPr>
        <p:spPr>
          <a:xfrm rot="1706941">
            <a:off x="6419846" y="2473268"/>
            <a:ext cx="27010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Жук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DBB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642918"/>
          <a:ext cx="3643338" cy="2316480"/>
        </p:xfrm>
        <a:graphic>
          <a:graphicData uri="http://schemas.openxmlformats.org/drawingml/2006/table">
            <a:tbl>
              <a:tblPr/>
              <a:tblGrid>
                <a:gridCol w="3643338"/>
              </a:tblGrid>
              <a:tr h="2286016">
                <a:tc>
                  <a:txBody>
                    <a:bodyPr/>
                    <a:lstStyle/>
                    <a:p>
                      <a:r>
                        <a:rPr lang="ru-RU" sz="6600" b="1" i="1" strike="noStrike" dirty="0" smtClean="0">
                          <a:solidFill>
                            <a:srgbClr val="FF0000"/>
                          </a:solidFill>
                        </a:rPr>
                        <a:t>КО </a:t>
                      </a:r>
                      <a:r>
                        <a:rPr lang="ru-RU" sz="6600" b="1" i="1" strike="noStrike" dirty="0" smtClean="0">
                          <a:solidFill>
                            <a:srgbClr val="FFFF00"/>
                          </a:solidFill>
                        </a:rPr>
                        <a:t>  </a:t>
                      </a:r>
                      <a:r>
                        <a:rPr lang="ru-RU" sz="6600" b="1" i="1" strike="noStrike" dirty="0" smtClean="0">
                          <a:solidFill>
                            <a:srgbClr val="FF0000"/>
                          </a:solidFill>
                        </a:rPr>
                        <a:t>ЗА </a:t>
                      </a:r>
                      <a:r>
                        <a:rPr lang="ru-RU" sz="6600" b="1" i="1" strike="noStrike" dirty="0" smtClean="0">
                          <a:solidFill>
                            <a:srgbClr val="FFFF00"/>
                          </a:solidFill>
                        </a:rPr>
                        <a:t>     </a:t>
                      </a:r>
                      <a:r>
                        <a:rPr lang="ru-RU" sz="8000" b="1" i="1" strike="noStrike" dirty="0" smtClean="0">
                          <a:solidFill>
                            <a:srgbClr val="FFFF00"/>
                          </a:solidFill>
                        </a:rPr>
                        <a:t>ПО</a:t>
                      </a:r>
                      <a:endParaRPr lang="ru-RU" sz="8000" b="1" i="1" strike="noStrike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929190" y="571480"/>
          <a:ext cx="3571900" cy="2357454"/>
        </p:xfrm>
        <a:graphic>
          <a:graphicData uri="http://schemas.openxmlformats.org/drawingml/2006/table">
            <a:tbl>
              <a:tblPr/>
              <a:tblGrid>
                <a:gridCol w="3571900"/>
              </a:tblGrid>
              <a:tr h="2357454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6600" b="1" i="1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ru-RU" sz="6600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" name="Минус 6"/>
          <p:cNvSpPr/>
          <p:nvPr/>
        </p:nvSpPr>
        <p:spPr>
          <a:xfrm rot="2414818">
            <a:off x="830172" y="1115027"/>
            <a:ext cx="914400" cy="201363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Минус 7"/>
          <p:cNvSpPr/>
          <p:nvPr/>
        </p:nvSpPr>
        <p:spPr>
          <a:xfrm rot="2414818">
            <a:off x="2370764" y="1134249"/>
            <a:ext cx="914400" cy="155208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7998950">
            <a:off x="782426" y="1182946"/>
            <a:ext cx="989337" cy="152964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 rot="7998950">
            <a:off x="2257753" y="1193131"/>
            <a:ext cx="989337" cy="152964"/>
          </a:xfrm>
          <a:prstGeom prst="mathMinu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рожа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86512" y="1000108"/>
            <a:ext cx="1785950" cy="17145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 rot="20479020">
            <a:off x="7323911" y="-159051"/>
            <a:ext cx="67789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715140" y="3286124"/>
          <a:ext cx="1785950" cy="2214578"/>
        </p:xfrm>
        <a:graphic>
          <a:graphicData uri="http://schemas.openxmlformats.org/drawingml/2006/table">
            <a:tbl>
              <a:tblPr/>
              <a:tblGrid>
                <a:gridCol w="1785950"/>
              </a:tblGrid>
              <a:tr h="2214578">
                <a:tc>
                  <a:txBody>
                    <a:bodyPr/>
                    <a:lstStyle/>
                    <a:p>
                      <a:endParaRPr lang="ru-RU" sz="8000" b="1" i="1" strike="noStrike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429124" y="3286124"/>
          <a:ext cx="1857388" cy="2214578"/>
        </p:xfrm>
        <a:graphic>
          <a:graphicData uri="http://schemas.openxmlformats.org/drawingml/2006/table">
            <a:tbl>
              <a:tblPr/>
              <a:tblGrid>
                <a:gridCol w="1857388"/>
              </a:tblGrid>
              <a:tr h="2214578">
                <a:tc>
                  <a:txBody>
                    <a:bodyPr/>
                    <a:lstStyle/>
                    <a:p>
                      <a:endParaRPr lang="ru-RU" sz="8000" b="1" i="1" strike="noStrike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cell3D prstMaterial="dkEdge">
                      <a:bevel prst="slope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pic>
        <p:nvPicPr>
          <p:cNvPr id="16" name="Рисунок 15" descr="бусы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52628">
            <a:off x="4572000" y="3500438"/>
            <a:ext cx="1643074" cy="185738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7" name="Прямоугольник 16"/>
          <p:cNvSpPr/>
          <p:nvPr/>
        </p:nvSpPr>
        <p:spPr>
          <a:xfrm>
            <a:off x="3500430" y="2571744"/>
            <a:ext cx="228601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8" name="Рисунок 17" descr="нос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1284457">
            <a:off x="6855020" y="3576377"/>
            <a:ext cx="1505704" cy="15716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" name="Рисунок 19" descr="конь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357430"/>
            <a:ext cx="2500330" cy="235745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1" name="Овальная выноска 20"/>
          <p:cNvSpPr/>
          <p:nvPr/>
        </p:nvSpPr>
        <p:spPr>
          <a:xfrm>
            <a:off x="2214546" y="2000240"/>
            <a:ext cx="2071702" cy="1041276"/>
          </a:xfrm>
          <a:prstGeom prst="wedgeEllipseCallout">
            <a:avLst>
              <a:gd name="adj1" fmla="val -46116"/>
              <a:gd name="adj2" fmla="val 73371"/>
            </a:avLst>
          </a:prstGeom>
          <a:solidFill>
            <a:srgbClr val="FF0000"/>
          </a:solidFill>
          <a:ln cap="rnd" cmpd="sng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Ко</a:t>
            </a:r>
            <a:r>
              <a:rPr lang="ru-RU" dirty="0" smtClean="0"/>
              <a:t>(</a:t>
            </a:r>
            <a:r>
              <a:rPr lang="ru-RU" b="1" i="1" dirty="0" smtClean="0">
                <a:solidFill>
                  <a:schemeClr val="tx1"/>
                </a:solidFill>
              </a:rPr>
              <a:t>была</a:t>
            </a:r>
            <a:r>
              <a:rPr lang="ru-RU" dirty="0" smtClean="0"/>
              <a:t>)</a:t>
            </a:r>
          </a:p>
          <a:p>
            <a:pPr algn="ctr"/>
            <a:r>
              <a:rPr lang="ru-RU" b="1" dirty="0" smtClean="0"/>
              <a:t>за(</a:t>
            </a:r>
            <a:r>
              <a:rPr lang="ru-RU" b="1" i="1" dirty="0" smtClean="0">
                <a:solidFill>
                  <a:schemeClr val="tx1"/>
                </a:solidFill>
              </a:rPr>
              <a:t>была</a:t>
            </a:r>
            <a:r>
              <a:rPr lang="ru-RU" b="1" dirty="0" smtClean="0"/>
              <a:t>)</a:t>
            </a:r>
            <a:r>
              <a:rPr lang="ru-RU" dirty="0" smtClean="0"/>
              <a:t> </a:t>
            </a:r>
            <a:r>
              <a:rPr lang="ru-RU" b="1" dirty="0" smtClean="0"/>
              <a:t>по</a:t>
            </a:r>
            <a:r>
              <a:rPr lang="ru-RU" dirty="0" smtClean="0"/>
              <a:t>(</a:t>
            </a:r>
            <a:r>
              <a:rPr lang="ru-RU" b="1" i="1" dirty="0" smtClean="0">
                <a:solidFill>
                  <a:schemeClr val="tx1"/>
                </a:solidFill>
              </a:rPr>
              <a:t>есть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2" name="Горизонтальный свиток 21"/>
          <p:cNvSpPr/>
          <p:nvPr/>
        </p:nvSpPr>
        <p:spPr>
          <a:xfrm>
            <a:off x="1214414" y="5572140"/>
            <a:ext cx="4000528" cy="1033272"/>
          </a:xfrm>
          <a:prstGeom prst="horizontalScrol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bg1"/>
                </a:solidFill>
              </a:rPr>
              <a:t>Сторож,  усы, сон</a:t>
            </a:r>
            <a:endParaRPr lang="ru-RU" sz="3200" b="1" i="1" dirty="0">
              <a:solidFill>
                <a:schemeClr val="bg1"/>
              </a:solidFill>
            </a:endParaRPr>
          </a:p>
        </p:txBody>
      </p:sp>
      <p:sp>
        <p:nvSpPr>
          <p:cNvPr id="23" name="Управляющая кнопка: домой 22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357982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Какой птицей воду из колодца можно достать?</a:t>
            </a: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r>
              <a:rPr lang="ru-RU" b="1" i="1" dirty="0" smtClean="0">
                <a:solidFill>
                  <a:srgbClr val="7030A0"/>
                </a:solidFill>
              </a:rPr>
              <a:t>Какую строчку не прочтёт ни один грамотей?</a:t>
            </a: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r>
              <a:rPr lang="ru-RU" b="1" i="1" dirty="0" smtClean="0">
                <a:solidFill>
                  <a:srgbClr val="7030A0"/>
                </a:solidFill>
              </a:rPr>
              <a:t>Какую часть слова можно в земле найти?</a:t>
            </a:r>
          </a:p>
          <a:p>
            <a:endParaRPr lang="ru-RU" b="1" i="1" dirty="0" smtClean="0">
              <a:solidFill>
                <a:srgbClr val="7030A0"/>
              </a:solidFill>
            </a:endParaRPr>
          </a:p>
          <a:p>
            <a:r>
              <a:rPr lang="ru-RU" b="1" i="1" dirty="0" smtClean="0">
                <a:solidFill>
                  <a:srgbClr val="7030A0"/>
                </a:solidFill>
              </a:rPr>
              <a:t>Какое крыло никогда не летает?</a:t>
            </a: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колодец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9058" y="714356"/>
            <a:ext cx="1643074" cy="1214446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 descr="строчк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2500306"/>
            <a:ext cx="2187696" cy="1071570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prst="slope"/>
          </a:sp3d>
        </p:spPr>
      </p:pic>
      <p:pic>
        <p:nvPicPr>
          <p:cNvPr id="6" name="Рисунок 5" descr="корень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8926" y="4143380"/>
            <a:ext cx="1928794" cy="1000132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w="114300" prst="hardEdge"/>
          </a:sp3d>
        </p:spPr>
      </p:pic>
      <p:pic>
        <p:nvPicPr>
          <p:cNvPr id="1026" name="Picture 2" descr="C:\Program Files\Microsoft Office\MEDIA\CAGCAT10\j0205462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4143380"/>
            <a:ext cx="1818742" cy="1809598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  <a:sp3d>
            <a:bevelT w="114300" prst="artDeco"/>
          </a:sp3d>
        </p:spPr>
      </p:pic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142844" y="6286520"/>
            <a:ext cx="857256" cy="42860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571604" y="5857892"/>
            <a:ext cx="5429288" cy="785818"/>
          </a:xfrm>
          <a:prstGeom prst="horizontalScrol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Колодезный журавль, строчка на одежде, корень дерева, крыло здания</a:t>
            </a:r>
            <a:endParaRPr lang="ru-RU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215106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Какое государство можно носить на голове?</a:t>
            </a: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Какой город летает?</a:t>
            </a: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Какую реку можно срезать ножом?</a:t>
            </a: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r>
              <a:rPr lang="ru-RU" b="1" i="1" dirty="0" smtClean="0">
                <a:solidFill>
                  <a:srgbClr val="FF0000"/>
                </a:solidFill>
              </a:rPr>
              <a:t>Какая шляпка никогда не одевается на голову?</a:t>
            </a:r>
          </a:p>
          <a:p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пан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1071546"/>
            <a:ext cx="1500198" cy="1101724"/>
          </a:xfrm>
          <a:prstGeom prst="rect">
            <a:avLst/>
          </a:prstGeom>
          <a:scene3d>
            <a:camera prst="perspectiveContrastingLeftFacing"/>
            <a:lightRig rig="threePt" dir="t"/>
          </a:scene3d>
          <a:sp3d>
            <a:bevelT/>
          </a:sp3d>
        </p:spPr>
      </p:pic>
      <p:pic>
        <p:nvPicPr>
          <p:cNvPr id="5" name="Рисунок 4" descr="орел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928802"/>
            <a:ext cx="1857388" cy="1357322"/>
          </a:xfrm>
          <a:prstGeom prst="rect">
            <a:avLst/>
          </a:prstGeom>
          <a:scene3d>
            <a:camera prst="perspectiveContrastingLeftFacing"/>
            <a:lightRig rig="threePt" dir="t"/>
          </a:scene3d>
          <a:sp3d>
            <a:bevelT prst="convex"/>
          </a:sp3d>
        </p:spPr>
      </p:pic>
      <p:pic>
        <p:nvPicPr>
          <p:cNvPr id="6" name="Рисунок 5" descr="пру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3857628"/>
            <a:ext cx="1276350" cy="1276350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prst="angle"/>
          </a:sp3d>
        </p:spPr>
      </p:pic>
      <p:pic>
        <p:nvPicPr>
          <p:cNvPr id="7" name="Рисунок 6" descr="гв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57950" y="5643578"/>
            <a:ext cx="2214578" cy="857256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prst="convex"/>
          </a:sp3d>
        </p:spPr>
      </p:pic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14480" y="6000768"/>
            <a:ext cx="4500594" cy="857232"/>
          </a:xfrm>
          <a:prstGeom prst="horizontalScrol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/>
              <a:t>Панама, орёл, прут, шляпка гвоздя</a:t>
            </a:r>
            <a:endParaRPr lang="ru-RU" sz="2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Использованные источники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4983179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Р. </a:t>
            </a:r>
            <a:r>
              <a:rPr lang="ru-RU" sz="2000" dirty="0" err="1" smtClean="0"/>
              <a:t>Альбеткова</a:t>
            </a:r>
            <a:r>
              <a:rPr lang="ru-RU" sz="2000" dirty="0" smtClean="0"/>
              <a:t>.</a:t>
            </a:r>
            <a:r>
              <a:rPr lang="ru-RU" sz="2000" dirty="0" smtClean="0"/>
              <a:t>«Литературные игры»</a:t>
            </a:r>
          </a:p>
          <a:p>
            <a:r>
              <a:rPr lang="ru-RU" sz="2000" dirty="0" smtClean="0"/>
              <a:t>И</a:t>
            </a:r>
            <a:r>
              <a:rPr lang="ru-RU" sz="2000" dirty="0" smtClean="0"/>
              <a:t>.</a:t>
            </a:r>
            <a:r>
              <a:rPr lang="ru-RU" sz="2000" dirty="0" smtClean="0"/>
              <a:t> Подгаецкая. «Воспитание у учащихся интереса к изучению русского языка»</a:t>
            </a:r>
          </a:p>
          <a:p>
            <a:r>
              <a:rPr lang="ru-RU" sz="2000" dirty="0" smtClean="0"/>
              <a:t>Картинки – Интернет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Автор работы – </a:t>
            </a:r>
            <a:r>
              <a:rPr lang="ru-RU" sz="2000" dirty="0" err="1" smtClean="0"/>
              <a:t>Бродягина</a:t>
            </a:r>
            <a:r>
              <a:rPr lang="ru-RU" sz="2000" dirty="0" smtClean="0"/>
              <a:t> Ольга Семёновна, учитель  МОУ </a:t>
            </a:r>
            <a:r>
              <a:rPr lang="ru-RU" sz="2000" dirty="0" err="1" smtClean="0"/>
              <a:t>Улётовская</a:t>
            </a:r>
            <a:r>
              <a:rPr lang="ru-RU" sz="2000" dirty="0" smtClean="0"/>
              <a:t> СОШ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укно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3000372"/>
            <a:ext cx="2286016" cy="264320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573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Из меня пальто и брюки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костюм весьма хорош.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Переставь местами звуки –</a:t>
            </a:r>
            <a:b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геометрии найдешь 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3000372"/>
            <a:ext cx="4038600" cy="100013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               </a:t>
            </a:r>
            <a:r>
              <a:rPr lang="ru-RU" sz="4000" b="1" i="1" dirty="0" smtClean="0">
                <a:solidFill>
                  <a:srgbClr val="7030A0"/>
                </a:solidFill>
              </a:rPr>
              <a:t>КОНУС</a:t>
            </a: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357818" y="3214686"/>
            <a:ext cx="2928958" cy="2911477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b="1" i="1" dirty="0" smtClean="0">
                <a:solidFill>
                  <a:srgbClr val="7030A0"/>
                </a:solidFill>
              </a:rPr>
              <a:t>СУКНО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конус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4000504"/>
            <a:ext cx="2357454" cy="2643206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  <p:sndAc>
      <p:stSnd>
        <p:snd r:embed="rId2" name="drumroll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/>
          <a:lstStyle/>
          <a:p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</a:t>
            </a:r>
            <a:r>
              <a:rPr lang="ru-RU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на дереве расту,</a:t>
            </a:r>
            <a:b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 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</a:t>
            </a:r>
            <a:r>
              <a:rPr lang="ru-RU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по дереву ползу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 descr="жук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2198" y="4000504"/>
            <a:ext cx="2198690" cy="1812928"/>
          </a:xfrm>
          <a:prstGeom prst="flowChartMagneticDisk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  <p:pic>
        <p:nvPicPr>
          <p:cNvPr id="4" name="Рисунок 3" descr="сук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643182"/>
            <a:ext cx="2257424" cy="2643206"/>
          </a:xfrm>
          <a:prstGeom prst="flowChartMagneticDisk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 rot="20183668">
            <a:off x="2219782" y="4927285"/>
            <a:ext cx="283447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Сук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718593">
            <a:off x="5259332" y="2677160"/>
            <a:ext cx="19106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Жук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 оркестре ты меня услышишь</a:t>
            </a:r>
            <a:b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как приветствие найдешь;</a:t>
            </a:r>
            <a:b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 мягкий знак в конце припишешь,</a:t>
            </a:r>
            <a:b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6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Так мною вычертишь чертёж</a:t>
            </a:r>
            <a:endParaRPr lang="ru-RU" sz="36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" name="Рисунок 2" descr="ноты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3000372"/>
            <a:ext cx="2714644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</p:spPr>
      </p:pic>
      <p:pic>
        <p:nvPicPr>
          <p:cNvPr id="4" name="Рисунок 3" descr="тушь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3643314"/>
            <a:ext cx="3286148" cy="321468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67" y="4929197"/>
            <a:ext cx="307183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Туш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2967335"/>
            <a:ext cx="40005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Тушь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428596" y="6286520"/>
            <a:ext cx="785818" cy="42860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42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 – название работы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 постройке помещенья.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отбросьте – без заботы</a:t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Можно класть в меня варенье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 descr="кладк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3071810"/>
            <a:ext cx="313530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07950" dist="12700" dir="5400000" algn="ctr">
              <a:srgbClr val="000000"/>
            </a:outerShdw>
            <a:reflection blurRad="12700" stA="38000" endPos="28000" dist="5000" dir="5400000" sy="-100000" algn="bl" rotWithShape="0"/>
          </a:effectLst>
          <a:scene3d>
            <a:camera prst="perspectiveContrastingRightFacing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5" name="Рисунок 4" descr="кадк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3500438"/>
            <a:ext cx="2714644" cy="300039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 rot="20142452">
            <a:off x="1970223" y="4983461"/>
            <a:ext cx="307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Кладка</a:t>
            </a:r>
            <a:endParaRPr lang="ru-RU" sz="5400" b="1" cap="none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2967335"/>
            <a:ext cx="314327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Кадка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Управляющая кнопка: домой 7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785786" y="642918"/>
            <a:ext cx="1928826" cy="178595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    </a:t>
            </a:r>
          </a:p>
          <a:p>
            <a:pPr algn="ctr"/>
            <a:r>
              <a:rPr lang="ru-RU" sz="8000" dirty="0" smtClean="0">
                <a:solidFill>
                  <a:srgbClr val="FF0000"/>
                </a:solidFill>
              </a:rPr>
              <a:t>нас</a:t>
            </a:r>
          </a:p>
          <a:p>
            <a:pPr algn="ctr"/>
            <a:endParaRPr lang="ru-RU" sz="6600" dirty="0" smtClean="0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3643306" y="642918"/>
            <a:ext cx="1928826" cy="178595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 smtClean="0"/>
              <a:t>    </a:t>
            </a:r>
          </a:p>
          <a:p>
            <a:pPr algn="ctr"/>
            <a:endParaRPr lang="ru-RU" sz="6600" dirty="0" smtClean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6643702" y="642918"/>
            <a:ext cx="1928826" cy="1785950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i="1" dirty="0" smtClean="0">
                <a:solidFill>
                  <a:srgbClr val="FF0000"/>
                </a:solidFill>
              </a:rPr>
              <a:t>У</a:t>
            </a:r>
            <a:endParaRPr lang="ru-RU" sz="6600" b="1" i="1" spc="5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6600" dirty="0" smtClean="0">
                <a:solidFill>
                  <a:srgbClr val="FF0000"/>
                </a:solidFill>
              </a:rPr>
              <a:t>ШКА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143636" y="3500438"/>
            <a:ext cx="2643206" cy="3143248"/>
          </a:xfrm>
          <a:prstGeom prst="flowChartProcess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</a:p>
          <a:p>
            <a:pPr algn="ctr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ББ          ББ</a:t>
            </a:r>
          </a:p>
          <a:p>
            <a:pPr algn="ctr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ББ     ББ    ББ</a:t>
            </a:r>
          </a:p>
          <a:p>
            <a:pPr algn="ctr">
              <a:lnSpc>
                <a:spcPct val="150000"/>
              </a:lnSpc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БББ          БББ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1392516" y="517552"/>
            <a:ext cx="57150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7621" y="1142984"/>
            <a:ext cx="8572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19877" y="571480"/>
            <a:ext cx="450424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Я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Минус 13"/>
          <p:cNvSpPr/>
          <p:nvPr/>
        </p:nvSpPr>
        <p:spPr>
          <a:xfrm>
            <a:off x="6715140" y="1357298"/>
            <a:ext cx="1928826" cy="35719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072330" y="3500438"/>
            <a:ext cx="7858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8" name="Рисунок 17" descr="изб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1934" y="4500570"/>
            <a:ext cx="2071702" cy="1857388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pic>
        <p:nvPicPr>
          <p:cNvPr id="19" name="Рисунок 18" descr="ананас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000240"/>
            <a:ext cx="1439586" cy="171451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0" name="Рисунок 19" descr="подушка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2214554"/>
            <a:ext cx="1500198" cy="164307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1" name="Рисунок 20" descr="заря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2285992"/>
            <a:ext cx="1968775" cy="1785950"/>
          </a:xfrm>
          <a:prstGeom prst="ellipse">
            <a:avLst/>
          </a:prstGeom>
          <a:effectLst>
            <a:softEdge rad="63500"/>
          </a:effectLst>
        </p:spPr>
      </p:pic>
      <p:sp>
        <p:nvSpPr>
          <p:cNvPr id="22" name="Вертикальный свиток 21"/>
          <p:cNvSpPr/>
          <p:nvPr/>
        </p:nvSpPr>
        <p:spPr>
          <a:xfrm>
            <a:off x="1000100" y="3714752"/>
            <a:ext cx="2571768" cy="2571768"/>
          </a:xfrm>
          <a:prstGeom prst="vertic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АНАНАС</a:t>
            </a:r>
          </a:p>
          <a:p>
            <a:pPr algn="ctr"/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ЗАРЯ</a:t>
            </a:r>
          </a:p>
          <a:p>
            <a:pPr algn="ctr"/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ПОДУШКА</a:t>
            </a:r>
          </a:p>
          <a:p>
            <a:pPr algn="ctr"/>
            <a:r>
              <a:rPr lang="ru-RU" sz="28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ИЗБА</a:t>
            </a:r>
            <a:endParaRPr lang="ru-RU" sz="28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4" name="Управляющая кнопка: далее 23">
            <a:hlinkClick r:id="" action="ppaction://hlinkshowjump?jump=nextslide" highlightClick="1"/>
          </p:cNvPr>
          <p:cNvSpPr/>
          <p:nvPr/>
        </p:nvSpPr>
        <p:spPr>
          <a:xfrm>
            <a:off x="142844" y="6286520"/>
            <a:ext cx="857256" cy="42860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лок-схема: процесс 4"/>
          <p:cNvSpPr/>
          <p:nvPr/>
        </p:nvSpPr>
        <p:spPr>
          <a:xfrm>
            <a:off x="571472" y="285728"/>
            <a:ext cx="3643338" cy="2428892"/>
          </a:xfrm>
          <a:prstGeom prst="flowChartProcess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b="1" i="1" dirty="0" smtClean="0">
              <a:solidFill>
                <a:srgbClr val="FF0000"/>
              </a:solidFill>
            </a:endParaRPr>
          </a:p>
          <a:p>
            <a:r>
              <a:rPr lang="ru-RU" sz="8000" b="1" i="1" dirty="0" smtClean="0">
                <a:solidFill>
                  <a:srgbClr val="FF0000"/>
                </a:solidFill>
              </a:rPr>
              <a:t>АВ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томат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984" y="428604"/>
            <a:ext cx="1928826" cy="2000264"/>
          </a:xfrm>
          <a:prstGeom prst="ellipse">
            <a:avLst/>
          </a:prstGeom>
          <a:effectLst>
            <a:softEdge rad="3175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786182" y="3571876"/>
            <a:ext cx="4714908" cy="27860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9600" b="1" i="1" dirty="0" smtClean="0">
                <a:solidFill>
                  <a:srgbClr val="FF0000"/>
                </a:solidFill>
              </a:rPr>
              <a:t>         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57620" y="4500570"/>
            <a:ext cx="18573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 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143504" y="285728"/>
            <a:ext cx="3643338" cy="5715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        </a:t>
            </a:r>
            <a:r>
              <a:rPr lang="ru-RU" sz="9600" b="1" i="1" dirty="0" smtClean="0">
                <a:solidFill>
                  <a:srgbClr val="FF0000"/>
                </a:solidFill>
              </a:rPr>
              <a:t>,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банка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28604"/>
            <a:ext cx="2000264" cy="214314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643569" y="0"/>
            <a:ext cx="32147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43635" y="2967335"/>
            <a:ext cx="17859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95904" y="3429000"/>
            <a:ext cx="2847996" cy="12858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1" dirty="0" smtClean="0">
                <a:solidFill>
                  <a:srgbClr val="FF0000"/>
                </a:solidFill>
              </a:rPr>
              <a:t>                     </a:t>
            </a:r>
            <a:r>
              <a:rPr lang="ru-RU" sz="9600" b="1" i="1" dirty="0" smtClean="0">
                <a:solidFill>
                  <a:srgbClr val="FF0000"/>
                </a:solidFill>
              </a:rPr>
              <a:t>,</a:t>
            </a:r>
            <a:endParaRPr lang="ru-RU" sz="9600" b="1" i="1" dirty="0">
              <a:solidFill>
                <a:srgbClr val="FF0000"/>
              </a:solidFill>
            </a:endParaRPr>
          </a:p>
        </p:txBody>
      </p:sp>
      <p:pic>
        <p:nvPicPr>
          <p:cNvPr id="18" name="Рисунок 17" descr="ку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2066" y="3929066"/>
            <a:ext cx="2500330" cy="256287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9" name="Вертикальный свиток 18"/>
          <p:cNvSpPr/>
          <p:nvPr/>
        </p:nvSpPr>
        <p:spPr>
          <a:xfrm>
            <a:off x="785786" y="3071810"/>
            <a:ext cx="3000396" cy="3000396"/>
          </a:xfrm>
          <a:prstGeom prst="verticalScroll">
            <a:avLst/>
          </a:prstGeom>
          <a:solidFill>
            <a:srgbClr val="FF00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</a:rPr>
              <a:t>АВТОМАТ</a:t>
            </a:r>
          </a:p>
          <a:p>
            <a:pPr algn="ctr"/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</a:rPr>
              <a:t>БАНК</a:t>
            </a:r>
          </a:p>
          <a:p>
            <a:pPr algn="ctr"/>
            <a:r>
              <a:rPr lang="ru-RU" sz="3600" b="1" i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</a:rPr>
              <a:t>АКУЛА</a:t>
            </a:r>
            <a:endParaRPr lang="ru-RU" sz="3600" b="1" i="1" dirty="0">
              <a:ln>
                <a:solidFill>
                  <a:srgbClr val="FF0000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142844" y="6286520"/>
            <a:ext cx="857256" cy="42860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214809" y="3929066"/>
          <a:ext cx="4286281" cy="2357454"/>
        </p:xfrm>
        <a:graphic>
          <a:graphicData uri="http://schemas.openxmlformats.org/drawingml/2006/table">
            <a:tbl>
              <a:tblPr/>
              <a:tblGrid>
                <a:gridCol w="4286281"/>
              </a:tblGrid>
              <a:tr h="2357454">
                <a:tc>
                  <a:txBody>
                    <a:bodyPr/>
                    <a:lstStyle/>
                    <a:p>
                      <a:endParaRPr lang="ru-RU" dirty="0">
                        <a:ln>
                          <a:solidFill>
                            <a:srgbClr val="FF0000"/>
                          </a:solidFill>
                        </a:ln>
                      </a:endParaRPr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4143372" y="3714752"/>
          <a:ext cx="4143404" cy="2714644"/>
        </p:xfrm>
        <a:graphic>
          <a:graphicData uri="http://schemas.openxmlformats.org/drawingml/2006/table">
            <a:tbl>
              <a:tblPr/>
              <a:tblGrid>
                <a:gridCol w="4143404"/>
              </a:tblGrid>
              <a:tr h="27146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mpd="sng">
                      <a:solidFill>
                        <a:srgbClr val="FF0000"/>
                      </a:solidFill>
                      <a:prstDash val="solid"/>
                    </a:lnL>
                    <a:lnR w="76200" cmpd="sng">
                      <a:solidFill>
                        <a:srgbClr val="FF0000"/>
                      </a:solidFill>
                      <a:prstDash val="solid"/>
                    </a:lnR>
                    <a:lnT w="76200" cmpd="sng">
                      <a:solidFill>
                        <a:srgbClr val="FF0000"/>
                      </a:solidFill>
                      <a:prstDash val="solid"/>
                    </a:lnT>
                    <a:lnB w="762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4935557" y="506776"/>
          <a:ext cx="3272009" cy="2258458"/>
        </p:xfrm>
        <a:graphic>
          <a:graphicData uri="http://schemas.openxmlformats.org/drawingml/2006/table">
            <a:tbl>
              <a:tblPr/>
              <a:tblGrid>
                <a:gridCol w="3272009"/>
              </a:tblGrid>
              <a:tr h="22584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76200" cmpd="sng">
                      <a:solidFill>
                        <a:srgbClr val="FF0000"/>
                      </a:solidFill>
                      <a:prstDash val="solid"/>
                    </a:lnL>
                    <a:lnR w="76200" cmpd="sng">
                      <a:solidFill>
                        <a:srgbClr val="FF0000"/>
                      </a:solidFill>
                      <a:prstDash val="solid"/>
                    </a:lnR>
                    <a:lnT w="76200" cmpd="sng">
                      <a:solidFill>
                        <a:srgbClr val="FF0000"/>
                      </a:solidFill>
                      <a:prstDash val="solid"/>
                    </a:lnT>
                    <a:lnB w="762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357158" y="6143644"/>
            <a:ext cx="714380" cy="542350"/>
          </a:xfrm>
          <a:prstGeom prst="actionButtonHome">
            <a:avLst/>
          </a:prstGeom>
          <a:solidFill>
            <a:srgbClr val="FF0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85728"/>
          <a:ext cx="3571900" cy="2214602"/>
        </p:xfrm>
        <a:graphic>
          <a:graphicData uri="http://schemas.openxmlformats.org/drawingml/2006/table">
            <a:tbl>
              <a:tblPr/>
              <a:tblGrid>
                <a:gridCol w="3571900"/>
              </a:tblGrid>
              <a:tr h="2214602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</a:p>
                    <a:p>
                      <a:r>
                        <a:rPr lang="ru-RU" sz="9600" b="1" i="1" dirty="0" smtClean="0">
                          <a:solidFill>
                            <a:srgbClr val="FF0000"/>
                          </a:solidFill>
                        </a:rPr>
                        <a:t>БА</a:t>
                      </a:r>
                      <a:endParaRPr lang="ru-RU" sz="9600" b="1" i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76200" cmpd="sng">
                      <a:solidFill>
                        <a:srgbClr val="FF0000"/>
                      </a:solidFill>
                      <a:prstDash val="solid"/>
                    </a:lnL>
                    <a:lnR w="76200" cmpd="sng">
                      <a:solidFill>
                        <a:srgbClr val="FF0000"/>
                      </a:solidFill>
                      <a:prstDash val="solid"/>
                    </a:lnR>
                    <a:lnT w="76200" cmpd="sng">
                      <a:solidFill>
                        <a:srgbClr val="FF0000"/>
                      </a:solidFill>
                      <a:prstDash val="solid"/>
                    </a:lnT>
                    <a:lnB w="762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857620" y="857232"/>
          <a:ext cx="5000660" cy="5120640"/>
        </p:xfrm>
        <a:graphic>
          <a:graphicData uri="http://schemas.openxmlformats.org/drawingml/2006/table">
            <a:tbl>
              <a:tblPr/>
              <a:tblGrid>
                <a:gridCol w="5000660"/>
              </a:tblGrid>
              <a:tr h="4000528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9600" b="1" i="1" dirty="0" smtClean="0">
                          <a:solidFill>
                            <a:srgbClr val="FF0000"/>
                          </a:solidFill>
                        </a:rPr>
                        <a:t>О        </a:t>
                      </a:r>
                      <a:r>
                        <a:rPr lang="ru-RU" sz="9600" b="1" i="1" dirty="0" smtClean="0">
                          <a:solidFill>
                            <a:srgbClr val="7030A0"/>
                          </a:solidFill>
                        </a:rPr>
                        <a:t>К</a:t>
                      </a:r>
                      <a:endParaRPr lang="ru-RU" sz="9600" b="1" i="1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76200" cmpd="sng">
                      <a:solidFill>
                        <a:srgbClr val="FF0000"/>
                      </a:solidFill>
                      <a:prstDash val="solid"/>
                    </a:lnL>
                    <a:lnR w="76200" cmpd="sng">
                      <a:solidFill>
                        <a:srgbClr val="FF0000"/>
                      </a:solidFill>
                      <a:prstDash val="solid"/>
                    </a:lnR>
                    <a:lnT w="76200" cmpd="sng">
                      <a:solidFill>
                        <a:srgbClr val="FF0000"/>
                      </a:solidFill>
                      <a:prstDash val="solid"/>
                    </a:lnT>
                    <a:lnB w="762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 descr="бочка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7352412">
            <a:off x="1866649" y="641213"/>
            <a:ext cx="2071702" cy="1643074"/>
          </a:xfrm>
          <a:prstGeom prst="ellipse">
            <a:avLst/>
          </a:prstGeom>
        </p:spPr>
      </p:pic>
      <p:pic>
        <p:nvPicPr>
          <p:cNvPr id="7" name="Рисунок 6" descr="бор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500174"/>
            <a:ext cx="4071966" cy="2571768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215074" y="4643446"/>
            <a:ext cx="128588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 </a:t>
            </a:r>
            <a:endParaRPr lang="ru-RU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4357686" y="4071942"/>
            <a:ext cx="642942" cy="5000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86314" y="5286388"/>
            <a:ext cx="1785950" cy="1588"/>
          </a:xfrm>
          <a:prstGeom prst="straightConnector1">
            <a:avLst/>
          </a:prstGeom>
          <a:ln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 descr="ббб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10" y="1357298"/>
            <a:ext cx="1928826" cy="1643074"/>
          </a:xfrm>
          <a:prstGeom prst="rect">
            <a:avLst/>
          </a:prstGeom>
        </p:spPr>
      </p:pic>
      <p:pic>
        <p:nvPicPr>
          <p:cNvPr id="16" name="Рисунок 15" descr="гриб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000372"/>
            <a:ext cx="2143140" cy="2143140"/>
          </a:xfrm>
          <a:prstGeom prst="rect">
            <a:avLst/>
          </a:prstGeom>
        </p:spPr>
      </p:pic>
      <p:sp>
        <p:nvSpPr>
          <p:cNvPr id="17" name="Вертикальный свиток 16"/>
          <p:cNvSpPr/>
          <p:nvPr/>
        </p:nvSpPr>
        <p:spPr>
          <a:xfrm>
            <a:off x="785786" y="3357562"/>
            <a:ext cx="2714644" cy="2500330"/>
          </a:xfrm>
          <a:prstGeom prst="verticalScroll">
            <a:avLst/>
          </a:prstGeom>
          <a:solidFill>
            <a:srgbClr val="FF0000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/>
              <a:t>Бабочка</a:t>
            </a:r>
          </a:p>
          <a:p>
            <a:pPr algn="ctr"/>
            <a:r>
              <a:rPr lang="ru-RU" sz="3200" b="1" i="1" dirty="0" smtClean="0"/>
              <a:t>Боровик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786478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1.В печке выпечен бутон, 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2. А в петлицу вдет батон,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3. По траве ползёт бидон,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4. Молоко течет в бетон,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5. А на стройке есть питон.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 Нет, не так! Нет, не так!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7030A0"/>
                </a:solidFill>
              </a:rPr>
              <a:t>Подскажите сами: КАК?</a:t>
            </a:r>
          </a:p>
          <a:p>
            <a:pPr algn="ctr">
              <a:buNone/>
            </a:pPr>
            <a:endParaRPr lang="ru-RU" b="1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бато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1143008" cy="1033272"/>
          </a:xfrm>
          <a:prstGeom prst="rect">
            <a:avLst/>
          </a:prstGeom>
        </p:spPr>
      </p:pic>
      <p:pic>
        <p:nvPicPr>
          <p:cNvPr id="5" name="Рисунок 4" descr="бутон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0958" y="428604"/>
            <a:ext cx="1000132" cy="1142984"/>
          </a:xfrm>
          <a:prstGeom prst="rect">
            <a:avLst/>
          </a:prstGeom>
        </p:spPr>
      </p:pic>
      <p:pic>
        <p:nvPicPr>
          <p:cNvPr id="6" name="Рисунок 5" descr="бидон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72396" y="1785926"/>
            <a:ext cx="1005840" cy="1005840"/>
          </a:xfrm>
          <a:prstGeom prst="rect">
            <a:avLst/>
          </a:prstGeom>
        </p:spPr>
      </p:pic>
      <p:pic>
        <p:nvPicPr>
          <p:cNvPr id="7" name="Рисунок 6" descr="бетон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1714488"/>
            <a:ext cx="1143008" cy="1000133"/>
          </a:xfrm>
          <a:prstGeom prst="rect">
            <a:avLst/>
          </a:prstGeom>
        </p:spPr>
      </p:pic>
      <p:pic>
        <p:nvPicPr>
          <p:cNvPr id="8" name="Рисунок 7" descr="питон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43835" y="3286124"/>
            <a:ext cx="1285884" cy="857256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142844" y="6286520"/>
            <a:ext cx="857256" cy="428604"/>
          </a:xfrm>
          <a:prstGeom prst="actionButtonForwardNext">
            <a:avLst/>
          </a:prstGeom>
          <a:solidFill>
            <a:srgbClr val="FFC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329</Words>
  <Application>Microsoft Office PowerPoint</Application>
  <PresentationFormat>Экран (4:3)</PresentationFormat>
  <Paragraphs>136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Занимательная лексика</vt:lpstr>
      <vt:lpstr>Из меня пальто и брюки И костюм весьма хорош. Переставь местами звуки – В геометрии найдешь </vt:lpstr>
      <vt:lpstr>С с на дереве расту, С ж по дереву ползу</vt:lpstr>
      <vt:lpstr>В оркестре ты меня услышишь И как приветствие найдешь; А мягкий знак в конце припишешь, Так мною вычертишь чертёж</vt:lpstr>
      <vt:lpstr>Я – название работы При постройке помещенья. Л отбросьте – без заботы Можно класть в меня варенье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Использованные 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Занимательная лексика</dc:title>
  <cp:lastModifiedBy>Admin</cp:lastModifiedBy>
  <cp:revision>38</cp:revision>
  <dcterms:modified xsi:type="dcterms:W3CDTF">2010-04-25T01:39:10Z</dcterms:modified>
</cp:coreProperties>
</file>