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-b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35718"/>
            <a:ext cx="9144000" cy="6786563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 idx="4294967295"/>
          </p:nvPr>
        </p:nvSpPr>
        <p:spPr>
          <a:xfrm>
            <a:off x="4714876" y="1142984"/>
            <a:ext cx="3929090" cy="3786213"/>
          </a:xfrm>
        </p:spPr>
        <p:txBody>
          <a:bodyPr>
            <a:noAutofit/>
          </a:bodyPr>
          <a:lstStyle/>
          <a:p>
            <a:r>
              <a:rPr lang="ru-RU" dirty="0" smtClean="0"/>
              <a:t>Своеобразие романа </a:t>
            </a:r>
            <a:br>
              <a:rPr lang="ru-RU" dirty="0" smtClean="0"/>
            </a:br>
            <a:r>
              <a:rPr lang="ru-RU" dirty="0" smtClean="0"/>
              <a:t>А.С. Пушкина </a:t>
            </a:r>
            <a:br>
              <a:rPr lang="ru-RU" dirty="0" smtClean="0"/>
            </a:br>
            <a:r>
              <a:rPr lang="ru-RU" dirty="0" smtClean="0"/>
              <a:t>«Евгений Онегин».</a:t>
            </a:r>
            <a:endParaRPr lang="ru-RU" dirty="0"/>
          </a:p>
        </p:txBody>
      </p:sp>
      <p:pic>
        <p:nvPicPr>
          <p:cNvPr id="9218" name="Picture 2" descr="http://bookz.ru/pics/pushki4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0831235">
            <a:off x="1711257" y="1169052"/>
            <a:ext cx="3357586" cy="4857784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-b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786563"/>
          </a:xfrm>
          <a:prstGeom prst="rect">
            <a:avLst/>
          </a:prstGeom>
        </p:spPr>
      </p:pic>
      <p:pic>
        <p:nvPicPr>
          <p:cNvPr id="25602" name="Picture 2" descr="http://www.t-portal.ru/_ld/6/62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42976" y="0"/>
            <a:ext cx="4572032" cy="657229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25604" name="Picture 4" descr="http://tapp.ru/apps/images/screenshots/1344996841-evgenii-onegin-a-s-pushkin-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214942" y="0"/>
            <a:ext cx="3929058" cy="6500858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-b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35718"/>
            <a:ext cx="9144000" cy="6786563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Своеобразие жанра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000100" y="1214422"/>
            <a:ext cx="4429156" cy="4911741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>
                <a:latin typeface="Comic Sans MS" pitchFamily="66" charset="0"/>
              </a:rPr>
              <a:t>  </a:t>
            </a:r>
            <a:r>
              <a:rPr lang="ru-RU" dirty="0" smtClean="0"/>
              <a:t>Роман </a:t>
            </a:r>
            <a:r>
              <a:rPr lang="ru-RU" dirty="0" smtClean="0"/>
              <a:t>в стихах </a:t>
            </a:r>
            <a:r>
              <a:rPr lang="ru-RU" b="1" dirty="0" smtClean="0">
                <a:solidFill>
                  <a:srgbClr val="00B050"/>
                </a:solidFill>
              </a:rPr>
              <a:t>(«дьявольская разница»),</a:t>
            </a:r>
            <a:r>
              <a:rPr lang="ru-RU" dirty="0" smtClean="0"/>
              <a:t>т.е лиро-эпическое произведение, где автор свободно переходит от повествования к лирике (лирические отступления). Жанр </a:t>
            </a:r>
            <a:r>
              <a:rPr lang="ru-RU" b="1" dirty="0" smtClean="0">
                <a:solidFill>
                  <a:srgbClr val="00B050"/>
                </a:solidFill>
              </a:rPr>
              <a:t>«свободного романа» </a:t>
            </a:r>
            <a:r>
              <a:rPr lang="ru-RU" dirty="0" smtClean="0"/>
              <a:t>во многом определяет композицию романа.</a:t>
            </a:r>
            <a:endParaRPr lang="ru-RU" dirty="0"/>
          </a:p>
        </p:txBody>
      </p:sp>
      <p:pic>
        <p:nvPicPr>
          <p:cNvPr id="8194" name="Picture 2" descr="http://pushkin-a.ru/pushkin_img/push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1857364"/>
            <a:ext cx="2786082" cy="37433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-b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35718"/>
            <a:ext cx="9144000" cy="6786563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Композиция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357290" y="1600200"/>
            <a:ext cx="7329510" cy="4525963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dirty="0" smtClean="0"/>
              <a:t>Экспозиция- </a:t>
            </a:r>
            <a:r>
              <a:rPr lang="ru-RU" b="1" dirty="0" smtClean="0">
                <a:solidFill>
                  <a:srgbClr val="00B050"/>
                </a:solidFill>
              </a:rPr>
              <a:t>первая  глава.</a:t>
            </a:r>
            <a:endParaRPr lang="ru-RU" b="1" dirty="0" smtClean="0">
              <a:solidFill>
                <a:srgbClr val="00B050"/>
              </a:solidFill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dirty="0" smtClean="0"/>
              <a:t>Завязка </a:t>
            </a:r>
            <a:r>
              <a:rPr lang="ru-RU" b="1" dirty="0" err="1" smtClean="0">
                <a:solidFill>
                  <a:srgbClr val="00B050"/>
                </a:solidFill>
              </a:rPr>
              <a:t>втрой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ru-RU" b="1" dirty="0" smtClean="0">
                <a:solidFill>
                  <a:srgbClr val="00B050"/>
                </a:solidFill>
              </a:rPr>
              <a:t>сюжетной линии </a:t>
            </a:r>
            <a:r>
              <a:rPr lang="ru-RU" dirty="0" smtClean="0"/>
              <a:t>( </a:t>
            </a:r>
            <a:r>
              <a:rPr lang="ru-RU" dirty="0" err="1" smtClean="0"/>
              <a:t>Онегин-Ленский</a:t>
            </a:r>
            <a:r>
              <a:rPr lang="ru-RU" dirty="0" smtClean="0"/>
              <a:t>)-</a:t>
            </a:r>
            <a:r>
              <a:rPr lang="ru-RU" b="1" dirty="0" smtClean="0">
                <a:solidFill>
                  <a:srgbClr val="00B050"/>
                </a:solidFill>
              </a:rPr>
              <a:t>2 </a:t>
            </a:r>
            <a:r>
              <a:rPr lang="ru-RU" b="1" dirty="0" smtClean="0">
                <a:solidFill>
                  <a:srgbClr val="00B050"/>
                </a:solidFill>
              </a:rPr>
              <a:t>глава.</a:t>
            </a:r>
            <a:endParaRPr lang="ru-RU" b="1" dirty="0" smtClean="0">
              <a:solidFill>
                <a:srgbClr val="00B050"/>
              </a:solidFill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dirty="0" smtClean="0"/>
              <a:t>Завязка </a:t>
            </a:r>
            <a:r>
              <a:rPr lang="ru-RU" b="1" dirty="0" smtClean="0">
                <a:solidFill>
                  <a:srgbClr val="00B050"/>
                </a:solidFill>
              </a:rPr>
              <a:t>первой сюжетной </a:t>
            </a:r>
            <a:r>
              <a:rPr lang="ru-RU" b="1" dirty="0" smtClean="0">
                <a:solidFill>
                  <a:srgbClr val="00B050"/>
                </a:solidFill>
              </a:rPr>
              <a:t>линии </a:t>
            </a:r>
            <a:r>
              <a:rPr lang="ru-RU" dirty="0" smtClean="0"/>
              <a:t>(Онегин-Татьяна) -</a:t>
            </a:r>
            <a:r>
              <a:rPr lang="ru-RU" b="1" dirty="0" smtClean="0">
                <a:solidFill>
                  <a:srgbClr val="00B050"/>
                </a:solidFill>
              </a:rPr>
              <a:t>3 </a:t>
            </a:r>
            <a:r>
              <a:rPr lang="ru-RU" b="1" dirty="0" smtClean="0">
                <a:solidFill>
                  <a:srgbClr val="00B050"/>
                </a:solidFill>
              </a:rPr>
              <a:t>глава.</a:t>
            </a:r>
            <a:endParaRPr lang="ru-RU" b="1" dirty="0" smtClean="0">
              <a:solidFill>
                <a:srgbClr val="00B050"/>
              </a:solidFill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dirty="0" smtClean="0"/>
              <a:t>Развитие действия-</a:t>
            </a:r>
            <a:r>
              <a:rPr lang="ru-RU" b="1" dirty="0" smtClean="0">
                <a:solidFill>
                  <a:srgbClr val="00B050"/>
                </a:solidFill>
              </a:rPr>
              <a:t>4-5 </a:t>
            </a:r>
            <a:r>
              <a:rPr lang="ru-RU" b="1" dirty="0" smtClean="0">
                <a:solidFill>
                  <a:srgbClr val="00B050"/>
                </a:solidFill>
              </a:rPr>
              <a:t>главы.</a:t>
            </a:r>
            <a:endParaRPr lang="ru-RU" b="1" dirty="0" smtClean="0">
              <a:solidFill>
                <a:srgbClr val="00B050"/>
              </a:solidFill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dirty="0" smtClean="0"/>
              <a:t>Кульминация и развязка </a:t>
            </a:r>
            <a:r>
              <a:rPr lang="ru-RU" b="1" dirty="0" smtClean="0">
                <a:solidFill>
                  <a:srgbClr val="00B050"/>
                </a:solidFill>
              </a:rPr>
              <a:t>второй сюжетной  линии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ru-RU" dirty="0" smtClean="0"/>
              <a:t>дуэль.</a:t>
            </a:r>
            <a:endParaRPr lang="ru-RU" dirty="0" smtClean="0"/>
          </a:p>
          <a:p>
            <a:pPr algn="ctr">
              <a:lnSpc>
                <a:spcPct val="80000"/>
              </a:lnSpc>
              <a:defRPr/>
            </a:pPr>
            <a:r>
              <a:rPr lang="ru-RU" dirty="0" smtClean="0"/>
              <a:t>Развязка </a:t>
            </a:r>
            <a:r>
              <a:rPr lang="ru-RU" dirty="0" smtClean="0"/>
              <a:t>первой </a:t>
            </a:r>
            <a:r>
              <a:rPr lang="en-US" dirty="0" smtClean="0"/>
              <a:t> </a:t>
            </a:r>
            <a:r>
              <a:rPr lang="ru-RU" dirty="0" smtClean="0"/>
              <a:t>сюжетной </a:t>
            </a:r>
            <a:r>
              <a:rPr lang="ru-RU" dirty="0" smtClean="0"/>
              <a:t>линии </a:t>
            </a:r>
            <a:r>
              <a:rPr lang="ru-RU" b="1" dirty="0" smtClean="0">
                <a:solidFill>
                  <a:srgbClr val="00B050"/>
                </a:solidFill>
              </a:rPr>
              <a:t>– восьмая глава</a:t>
            </a:r>
            <a:r>
              <a:rPr lang="ru-RU" dirty="0" smtClean="0"/>
              <a:t>.</a:t>
            </a:r>
            <a:endParaRPr lang="ru-RU" dirty="0" smtClean="0"/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b="1" dirty="0" smtClean="0">
                <a:solidFill>
                  <a:srgbClr val="00B050"/>
                </a:solidFill>
              </a:rPr>
              <a:t>----------------------------------------------------------</a:t>
            </a:r>
            <a:endParaRPr lang="ru-RU" b="1" dirty="0" smtClean="0">
              <a:solidFill>
                <a:srgbClr val="00B050"/>
              </a:solidFill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dirty="0" smtClean="0"/>
              <a:t>Основной принцип организации романа- </a:t>
            </a:r>
            <a:r>
              <a:rPr lang="ru-RU" b="1" dirty="0" smtClean="0">
                <a:solidFill>
                  <a:srgbClr val="00B050"/>
                </a:solidFill>
              </a:rPr>
              <a:t>симметрия</a:t>
            </a:r>
            <a:r>
              <a:rPr lang="ru-RU" dirty="0" smtClean="0"/>
              <a:t>( зеркальность</a:t>
            </a:r>
            <a:r>
              <a:rPr lang="ru-RU" dirty="0" smtClean="0"/>
              <a:t>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-b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35718"/>
            <a:ext cx="9144000" cy="6786563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Особенности сюжета и любовного конфликта в романе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071538" y="1600200"/>
            <a:ext cx="7615262" cy="4525963"/>
          </a:xfrm>
        </p:spPr>
        <p:txBody>
          <a:bodyPr/>
          <a:lstStyle/>
          <a:p>
            <a:r>
              <a:rPr lang="ru-RU" sz="2800" dirty="0" smtClean="0"/>
              <a:t>Сюжетная линия - </a:t>
            </a:r>
            <a:r>
              <a:rPr lang="ru-RU" sz="2800" b="1" dirty="0" smtClean="0">
                <a:solidFill>
                  <a:srgbClr val="00B050"/>
                </a:solidFill>
              </a:rPr>
              <a:t>Онегин-Татьяна - </a:t>
            </a:r>
            <a:r>
              <a:rPr lang="ru-RU" sz="2800" dirty="0" smtClean="0"/>
              <a:t>служит </a:t>
            </a:r>
            <a:r>
              <a:rPr lang="ru-RU" sz="2800" dirty="0" smtClean="0"/>
              <a:t>для развития </a:t>
            </a:r>
            <a:r>
              <a:rPr lang="ru-RU" sz="2800" dirty="0" smtClean="0"/>
              <a:t>основного конфликта.</a:t>
            </a:r>
          </a:p>
          <a:p>
            <a:r>
              <a:rPr lang="ru-RU" sz="2800" dirty="0" smtClean="0"/>
              <a:t>Сюжетная линия - </a:t>
            </a:r>
            <a:r>
              <a:rPr lang="ru-RU" sz="2800" b="1" dirty="0" smtClean="0">
                <a:solidFill>
                  <a:srgbClr val="00B050"/>
                </a:solidFill>
              </a:rPr>
              <a:t>Ленский- </a:t>
            </a:r>
            <a:r>
              <a:rPr lang="ru-RU" sz="2800" b="1" dirty="0" smtClean="0">
                <a:solidFill>
                  <a:srgbClr val="00B050"/>
                </a:solidFill>
              </a:rPr>
              <a:t>Ольга -</a:t>
            </a:r>
            <a:r>
              <a:rPr lang="ru-RU" sz="2800" dirty="0" smtClean="0"/>
              <a:t> </a:t>
            </a:r>
            <a:r>
              <a:rPr lang="ru-RU" sz="2800" dirty="0" smtClean="0"/>
              <a:t>не </a:t>
            </a:r>
            <a:r>
              <a:rPr lang="ru-RU" sz="2800" dirty="0" smtClean="0"/>
              <a:t>развивается, </a:t>
            </a:r>
            <a:r>
              <a:rPr lang="ru-RU" sz="2800" dirty="0" smtClean="0"/>
              <a:t>помогает Татьяне </a:t>
            </a:r>
            <a:r>
              <a:rPr lang="ru-RU" sz="2800" dirty="0" smtClean="0"/>
              <a:t>понять Онегина</a:t>
            </a:r>
            <a:endParaRPr lang="ru-RU" sz="2800" b="1" dirty="0" smtClean="0">
              <a:solidFill>
                <a:srgbClr val="00B050"/>
              </a:solidFill>
            </a:endParaRPr>
          </a:p>
          <a:p>
            <a:endParaRPr lang="ru-RU" sz="2800" dirty="0" smtClean="0"/>
          </a:p>
          <a:p>
            <a:pPr>
              <a:buNone/>
            </a:pPr>
            <a:endParaRPr lang="ru-RU" b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6146" name="Picture 2" descr="http://lit.academia-moscow.ru/i/footer_LitSchool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4143380"/>
            <a:ext cx="3929090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-b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35718"/>
            <a:ext cx="9144000" cy="6786563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Образ </a:t>
            </a:r>
            <a:r>
              <a:rPr lang="ru-RU" dirty="0" smtClean="0"/>
              <a:t>автора-повествователя</a:t>
            </a:r>
            <a:br>
              <a:rPr lang="ru-RU" dirty="0" smtClean="0"/>
            </a:br>
            <a:r>
              <a:rPr lang="ru-RU" dirty="0" smtClean="0"/>
              <a:t>( лирические  </a:t>
            </a:r>
            <a:r>
              <a:rPr lang="ru-RU" dirty="0" smtClean="0"/>
              <a:t>отступления</a:t>
            </a:r>
            <a:r>
              <a:rPr lang="ru-RU" dirty="0" smtClean="0"/>
              <a:t>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214414" y="1714488"/>
            <a:ext cx="7472386" cy="4411675"/>
          </a:xfrm>
        </p:spPr>
        <p:txBody>
          <a:bodyPr/>
          <a:lstStyle/>
          <a:p>
            <a:pPr algn="ctr"/>
            <a:r>
              <a:rPr lang="ru-RU" dirty="0" smtClean="0"/>
              <a:t>Спутник </a:t>
            </a:r>
            <a:r>
              <a:rPr lang="ru-RU" dirty="0" smtClean="0"/>
              <a:t>Онегина.</a:t>
            </a:r>
          </a:p>
          <a:p>
            <a:pPr algn="ctr"/>
            <a:r>
              <a:rPr lang="ru-RU" dirty="0" smtClean="0"/>
              <a:t>Антипод </a:t>
            </a:r>
            <a:r>
              <a:rPr lang="ru-RU" dirty="0" err="1" smtClean="0"/>
              <a:t>Ленского-поэта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Защитник «</a:t>
            </a:r>
            <a:r>
              <a:rPr lang="ru-RU" dirty="0" smtClean="0"/>
              <a:t>Татьяны милой».</a:t>
            </a:r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85918" y="3786191"/>
            <a:ext cx="6215106" cy="181588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Образ повествователя раздвигает границы конфликта- в роман входит </a:t>
            </a:r>
          </a:p>
          <a:p>
            <a:pPr algn="ctr"/>
            <a:r>
              <a:rPr lang="ru-RU" sz="2800" dirty="0" smtClean="0"/>
              <a:t>русская жизнь того времени во всех её </a:t>
            </a:r>
            <a:r>
              <a:rPr lang="ru-RU" sz="2800" dirty="0" smtClean="0"/>
              <a:t>проявлениях.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-b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35718"/>
            <a:ext cx="9144000" cy="6786563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47238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Система художественных </a:t>
            </a:r>
            <a:r>
              <a:rPr lang="ru-RU" dirty="0" smtClean="0"/>
              <a:t>образов романа.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214414" y="1600200"/>
            <a:ext cx="7472386" cy="45259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Герои романа представляют определенную категорию общества и </a:t>
            </a:r>
            <a:r>
              <a:rPr lang="ru-RU" dirty="0" smtClean="0"/>
              <a:t>Являются образцами определенного нравственного, духовного, литературного типа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Онегин </a:t>
            </a:r>
            <a:r>
              <a:rPr lang="ru-RU" dirty="0" smtClean="0"/>
              <a:t>– «высший свет» («лишний человек»)</a:t>
            </a:r>
            <a:r>
              <a:rPr lang="ru-RU" dirty="0" smtClean="0"/>
              <a:t>.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Ленский</a:t>
            </a:r>
            <a:r>
              <a:rPr lang="ru-RU" dirty="0" smtClean="0"/>
              <a:t> – дворянство («романтическое сознание»).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Татьяна </a:t>
            </a:r>
            <a:r>
              <a:rPr lang="ru-RU" dirty="0" smtClean="0"/>
              <a:t>– патриархальное дворянство </a:t>
            </a:r>
          </a:p>
          <a:p>
            <a:pPr algn="ctr">
              <a:buNone/>
            </a:pPr>
            <a:r>
              <a:rPr lang="ru-RU" dirty="0" smtClean="0"/>
              <a:t>( идеал «русской души»).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-b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35718"/>
            <a:ext cx="9144000" cy="6786563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54382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Особенности языка романа.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214414" y="1500174"/>
            <a:ext cx="7472386" cy="4625989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«</a:t>
            </a:r>
            <a:r>
              <a:rPr lang="ru-RU" b="1" dirty="0" err="1" smtClean="0">
                <a:solidFill>
                  <a:srgbClr val="00B050"/>
                </a:solidFill>
              </a:rPr>
              <a:t>Онегинская</a:t>
            </a:r>
            <a:r>
              <a:rPr lang="ru-RU" b="1" dirty="0" smtClean="0">
                <a:solidFill>
                  <a:srgbClr val="00B050"/>
                </a:solidFill>
              </a:rPr>
              <a:t> строфа</a:t>
            </a:r>
            <a:r>
              <a:rPr lang="ru-RU" b="1" dirty="0" smtClean="0">
                <a:solidFill>
                  <a:srgbClr val="00B050"/>
                </a:solidFill>
              </a:rPr>
              <a:t>»</a:t>
            </a:r>
          </a:p>
          <a:p>
            <a:pPr algn="ctr">
              <a:buNone/>
            </a:pPr>
            <a:r>
              <a:rPr lang="ru-RU" b="1" dirty="0" smtClean="0"/>
              <a:t>(</a:t>
            </a:r>
            <a:r>
              <a:rPr lang="ru-RU" dirty="0" smtClean="0"/>
              <a:t>14 </a:t>
            </a:r>
            <a:r>
              <a:rPr lang="ru-RU" dirty="0" smtClean="0"/>
              <a:t>строк=4+4+4+2).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Несколько видов рифмовки:</a:t>
            </a:r>
          </a:p>
          <a:p>
            <a:pPr marL="514350" indent="-514350" algn="ctr">
              <a:buAutoNum type="arabicPeriod"/>
            </a:pPr>
            <a:r>
              <a:rPr lang="ru-RU" dirty="0" smtClean="0"/>
              <a:t>Перекрёстная.</a:t>
            </a:r>
          </a:p>
          <a:p>
            <a:pPr marL="514350" indent="-514350" algn="ctr">
              <a:buAutoNum type="arabicPeriod"/>
            </a:pPr>
            <a:r>
              <a:rPr lang="ru-RU" dirty="0" smtClean="0"/>
              <a:t>Парная (смежная).</a:t>
            </a:r>
          </a:p>
          <a:p>
            <a:pPr marL="514350" indent="-514350" algn="ctr">
              <a:buAutoNum type="arabicPeriod"/>
            </a:pPr>
            <a:r>
              <a:rPr lang="ru-RU" dirty="0" smtClean="0"/>
              <a:t>Кольцевая (опоясывающая).</a:t>
            </a:r>
          </a:p>
          <a:p>
            <a:pPr marL="514350" indent="-514350" algn="ctr">
              <a:buAutoNum type="arabicPeriod"/>
            </a:pPr>
            <a:r>
              <a:rPr lang="ru-RU" dirty="0" smtClean="0"/>
              <a:t>Куплет (две последние строки). 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-b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35718"/>
            <a:ext cx="9144000" cy="6786563"/>
          </a:xfrm>
          <a:prstGeom prst="rect">
            <a:avLst/>
          </a:prstGeom>
        </p:spPr>
      </p:pic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1671638" y="642938"/>
            <a:ext cx="6400824" cy="5483225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/>
              <a:t>«Мой дядя самых честных </a:t>
            </a:r>
            <a:r>
              <a:rPr lang="ru-RU" b="1" dirty="0" smtClean="0">
                <a:solidFill>
                  <a:srgbClr val="00B050"/>
                </a:solidFill>
              </a:rPr>
              <a:t>правил</a:t>
            </a:r>
            <a:r>
              <a:rPr lang="ru-RU" dirty="0" smtClean="0"/>
              <a:t>, </a:t>
            </a:r>
            <a:r>
              <a:rPr lang="ru-RU" dirty="0" smtClean="0"/>
              <a:t>(а)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Когда не в шутку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занемог</a:t>
            </a:r>
            <a:r>
              <a:rPr lang="ru-RU" dirty="0" smtClean="0"/>
              <a:t>, </a:t>
            </a:r>
            <a:r>
              <a:rPr lang="ru-RU" dirty="0" smtClean="0"/>
              <a:t>(б)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Он уважать себя </a:t>
            </a:r>
            <a:r>
              <a:rPr lang="ru-RU" b="1" dirty="0" smtClean="0">
                <a:solidFill>
                  <a:srgbClr val="00B050"/>
                </a:solidFill>
              </a:rPr>
              <a:t>заставил </a:t>
            </a:r>
            <a:r>
              <a:rPr lang="ru-RU" dirty="0" smtClean="0"/>
              <a:t>(а)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 лучше выдумать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не мог</a:t>
            </a:r>
            <a:r>
              <a:rPr lang="ru-RU" dirty="0" smtClean="0"/>
              <a:t>. </a:t>
            </a:r>
            <a:r>
              <a:rPr lang="ru-RU" dirty="0" smtClean="0"/>
              <a:t>(б)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Его пример другим </a:t>
            </a:r>
            <a:r>
              <a:rPr lang="ru-RU" b="1" dirty="0" smtClean="0">
                <a:solidFill>
                  <a:srgbClr val="00B050"/>
                </a:solidFill>
              </a:rPr>
              <a:t>наука</a:t>
            </a:r>
            <a:r>
              <a:rPr lang="ru-RU" dirty="0" smtClean="0"/>
              <a:t>; </a:t>
            </a:r>
            <a:r>
              <a:rPr lang="ru-RU" dirty="0" smtClean="0"/>
              <a:t>(с)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Но, боже мой, какая </a:t>
            </a:r>
            <a:r>
              <a:rPr lang="ru-RU" b="1" dirty="0" smtClean="0">
                <a:solidFill>
                  <a:srgbClr val="00B050"/>
                </a:solidFill>
              </a:rPr>
              <a:t>скука</a:t>
            </a:r>
            <a:r>
              <a:rPr lang="ru-RU" dirty="0" smtClean="0"/>
              <a:t> </a:t>
            </a:r>
            <a:r>
              <a:rPr lang="ru-RU" dirty="0" smtClean="0"/>
              <a:t>(с)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 больным сидеть и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день и ночь</a:t>
            </a:r>
            <a:r>
              <a:rPr lang="ru-RU" dirty="0" smtClean="0"/>
              <a:t>, </a:t>
            </a:r>
            <a:r>
              <a:rPr lang="ru-RU" dirty="0" smtClean="0"/>
              <a:t>(</a:t>
            </a:r>
            <a:r>
              <a:rPr lang="ru-RU" dirty="0" err="1" smtClean="0"/>
              <a:t>д</a:t>
            </a:r>
            <a:r>
              <a:rPr lang="ru-RU" dirty="0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Не отходя ни шагу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прочь</a:t>
            </a:r>
            <a:r>
              <a:rPr lang="ru-RU" dirty="0" smtClean="0"/>
              <a:t>! </a:t>
            </a:r>
            <a:r>
              <a:rPr lang="ru-RU" dirty="0" smtClean="0"/>
              <a:t>(</a:t>
            </a:r>
            <a:r>
              <a:rPr lang="ru-RU" dirty="0" err="1" smtClean="0"/>
              <a:t>д</a:t>
            </a:r>
            <a:r>
              <a:rPr lang="ru-RU" dirty="0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Какое низкое </a:t>
            </a:r>
            <a:r>
              <a:rPr lang="ru-RU" b="1" dirty="0" smtClean="0">
                <a:solidFill>
                  <a:srgbClr val="00B050"/>
                </a:solidFill>
              </a:rPr>
              <a:t>коварство </a:t>
            </a:r>
            <a:r>
              <a:rPr lang="ru-RU" dirty="0" smtClean="0"/>
              <a:t>(е)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Полуживого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забавлять</a:t>
            </a:r>
            <a:r>
              <a:rPr lang="ru-RU" dirty="0" smtClean="0"/>
              <a:t>, </a:t>
            </a:r>
            <a:r>
              <a:rPr lang="ru-RU" dirty="0" smtClean="0"/>
              <a:t>(ж)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Ему подушки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поправлять</a:t>
            </a:r>
            <a:r>
              <a:rPr lang="ru-RU" dirty="0" smtClean="0"/>
              <a:t>,(ж)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Печально подносить </a:t>
            </a:r>
            <a:r>
              <a:rPr lang="ru-RU" b="1" dirty="0" smtClean="0">
                <a:solidFill>
                  <a:srgbClr val="00B050"/>
                </a:solidFill>
              </a:rPr>
              <a:t>лекарство</a:t>
            </a:r>
            <a:r>
              <a:rPr lang="ru-RU" dirty="0" smtClean="0"/>
              <a:t>,(е)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Вздыхать и думать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про себя</a:t>
            </a:r>
            <a:r>
              <a:rPr lang="ru-RU" dirty="0" smtClean="0"/>
              <a:t>: </a:t>
            </a:r>
            <a:r>
              <a:rPr lang="ru-RU" dirty="0" smtClean="0"/>
              <a:t>(г)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Когда же черт возьмет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тебя</a:t>
            </a:r>
            <a:r>
              <a:rPr lang="ru-RU" dirty="0" smtClean="0"/>
              <a:t>!»(г)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-b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35718"/>
            <a:ext cx="9144000" cy="6786563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Идейно-художественное своеобразие романа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285852" y="1600200"/>
            <a:ext cx="7400948" cy="4614881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ru-RU" sz="3600" dirty="0" smtClean="0"/>
              <a:t>Не просто роман, а роман в стихах (</a:t>
            </a:r>
            <a:r>
              <a:rPr lang="ru-RU" sz="3600" dirty="0" err="1" smtClean="0"/>
              <a:t>лиро-эпика</a:t>
            </a:r>
            <a:r>
              <a:rPr lang="ru-RU" sz="3600" dirty="0" smtClean="0"/>
              <a:t>)- </a:t>
            </a:r>
            <a:r>
              <a:rPr lang="ru-RU" sz="3600" b="1" dirty="0" smtClean="0">
                <a:solidFill>
                  <a:srgbClr val="00B050"/>
                </a:solidFill>
              </a:rPr>
              <a:t>«свободный роман</a:t>
            </a:r>
            <a:r>
              <a:rPr lang="ru-RU" sz="3600" b="1" dirty="0" smtClean="0">
                <a:solidFill>
                  <a:srgbClr val="00B050"/>
                </a:solidFill>
              </a:rPr>
              <a:t>».</a:t>
            </a:r>
            <a:endParaRPr lang="ru-RU" sz="3600" b="1" dirty="0" smtClean="0">
              <a:solidFill>
                <a:srgbClr val="00B050"/>
              </a:solidFill>
            </a:endParaRPr>
          </a:p>
          <a:p>
            <a:pPr>
              <a:defRPr/>
            </a:pPr>
            <a:r>
              <a:rPr lang="ru-RU" sz="3600" dirty="0" smtClean="0"/>
              <a:t>Положил начало первому реалистическому</a:t>
            </a:r>
            <a:r>
              <a:rPr lang="en-US" sz="3600" dirty="0" smtClean="0"/>
              <a:t> </a:t>
            </a:r>
            <a:r>
              <a:rPr lang="ru-RU" sz="3600" dirty="0" smtClean="0"/>
              <a:t>роману в литературе 19 века.</a:t>
            </a:r>
          </a:p>
          <a:p>
            <a:pPr>
              <a:defRPr/>
            </a:pPr>
            <a:r>
              <a:rPr lang="ru-RU" sz="3600" dirty="0" smtClean="0"/>
              <a:t>Роман, </a:t>
            </a:r>
            <a:r>
              <a:rPr lang="ru-RU" sz="3600" b="1" dirty="0" smtClean="0">
                <a:solidFill>
                  <a:srgbClr val="00B050"/>
                </a:solidFill>
              </a:rPr>
              <a:t>«в котором отразился век и современный человек».</a:t>
            </a:r>
          </a:p>
          <a:p>
            <a:pPr>
              <a:defRPr/>
            </a:pPr>
            <a:r>
              <a:rPr lang="ru-RU" sz="3600" dirty="0" smtClean="0"/>
              <a:t> Гибкая языковая форма- </a:t>
            </a:r>
            <a:r>
              <a:rPr lang="ru-RU" sz="3600" b="1" dirty="0" smtClean="0">
                <a:solidFill>
                  <a:srgbClr val="00B050"/>
                </a:solidFill>
              </a:rPr>
              <a:t>«</a:t>
            </a:r>
            <a:r>
              <a:rPr lang="ru-RU" sz="3600" b="1" dirty="0" err="1" smtClean="0">
                <a:solidFill>
                  <a:srgbClr val="00B050"/>
                </a:solidFill>
              </a:rPr>
              <a:t>Онегинская</a:t>
            </a:r>
            <a:r>
              <a:rPr lang="ru-RU" sz="3600" b="1" dirty="0" smtClean="0">
                <a:solidFill>
                  <a:srgbClr val="00B050"/>
                </a:solidFill>
              </a:rPr>
              <a:t> строфа» </a:t>
            </a:r>
            <a:r>
              <a:rPr lang="ru-RU" sz="3600" dirty="0" smtClean="0"/>
              <a:t>(4-стопный ямб) </a:t>
            </a:r>
            <a:r>
              <a:rPr lang="ru-RU" sz="3600" dirty="0" smtClean="0"/>
              <a:t>-   </a:t>
            </a:r>
            <a:r>
              <a:rPr lang="ru-RU" sz="3600" dirty="0" smtClean="0"/>
              <a:t>соединение литературной и разговорной речи.</a:t>
            </a:r>
          </a:p>
          <a:p>
            <a:pPr>
              <a:defRPr/>
            </a:pPr>
            <a:r>
              <a:rPr lang="ru-RU" sz="3600" dirty="0" smtClean="0"/>
              <a:t>Открытость романа.</a:t>
            </a:r>
          </a:p>
          <a:p>
            <a:pPr>
              <a:defRPr/>
            </a:pPr>
            <a:r>
              <a:rPr lang="ru-RU" sz="3600" dirty="0" smtClean="0"/>
              <a:t>Новый тип проблемного героя- </a:t>
            </a:r>
            <a:r>
              <a:rPr lang="ru-RU" sz="3600" b="1" dirty="0" smtClean="0">
                <a:solidFill>
                  <a:srgbClr val="00B050"/>
                </a:solidFill>
              </a:rPr>
              <a:t>«героя времени</a:t>
            </a:r>
            <a:r>
              <a:rPr lang="ru-RU" sz="3600" b="1" dirty="0" smtClean="0">
                <a:solidFill>
                  <a:srgbClr val="00B050"/>
                </a:solidFill>
              </a:rPr>
              <a:t>».</a:t>
            </a:r>
            <a:endParaRPr lang="ru-RU" sz="3600" b="1" dirty="0" smtClean="0">
              <a:solidFill>
                <a:srgbClr val="00B050"/>
              </a:solidFill>
            </a:endParaRPr>
          </a:p>
          <a:p>
            <a:endParaRPr lang="ru-RU" dirty="0"/>
          </a:p>
        </p:txBody>
      </p:sp>
      <p:pic>
        <p:nvPicPr>
          <p:cNvPr id="7" name="Picture 2" descr="http://lit.academia-moscow.ru/i/footer_LitSchool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428604"/>
            <a:ext cx="1214446" cy="857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311</Words>
  <PresentationFormat>Экран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Своеобразие романа  А.С. Пушкина  «Евгений Онегин».</vt:lpstr>
      <vt:lpstr>Своеобразие жанра</vt:lpstr>
      <vt:lpstr>Композиция</vt:lpstr>
      <vt:lpstr>Особенности сюжета и любовного конфликта в романе </vt:lpstr>
      <vt:lpstr>Образ автора-повествователя ( лирические  отступления). </vt:lpstr>
      <vt:lpstr>Система художественных образов романа.</vt:lpstr>
      <vt:lpstr>Особенности языка романа. </vt:lpstr>
      <vt:lpstr>Слайд 8</vt:lpstr>
      <vt:lpstr>Идейно-художественное своеобразие романа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Своеобразие романа  А.С. Пушкина  «Евгений Онегин».</dc:title>
  <dc:creator>Света</dc:creator>
  <cp:lastModifiedBy>Света</cp:lastModifiedBy>
  <cp:revision>5</cp:revision>
  <dcterms:created xsi:type="dcterms:W3CDTF">2012-12-03T13:19:47Z</dcterms:created>
  <dcterms:modified xsi:type="dcterms:W3CDTF">2012-12-03T14:05:16Z</dcterms:modified>
</cp:coreProperties>
</file>