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6" r:id="rId2"/>
    <p:sldId id="258" r:id="rId3"/>
    <p:sldId id="259" r:id="rId4"/>
    <p:sldId id="260" r:id="rId5"/>
    <p:sldId id="262" r:id="rId6"/>
    <p:sldId id="263" r:id="rId7"/>
    <p:sldId id="264" r:id="rId8"/>
    <p:sldId id="261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6" r:id="rId40"/>
    <p:sldId id="297" r:id="rId41"/>
    <p:sldId id="298" r:id="rId42"/>
    <p:sldId id="299" r:id="rId43"/>
    <p:sldId id="300" r:id="rId44"/>
    <p:sldId id="301" r:id="rId45"/>
    <p:sldId id="302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6CB2"/>
    <a:srgbClr val="D79431"/>
    <a:srgbClr val="CCFF99"/>
    <a:srgbClr val="BB97F1"/>
    <a:srgbClr val="F0E8FC"/>
    <a:srgbClr val="87C1D5"/>
    <a:srgbClr val="F0EFF9"/>
    <a:srgbClr val="F7F1F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96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1D2A98-F280-4E50-B6E0-7CB8936D0E39}" type="datetimeFigureOut">
              <a:rPr lang="ru-RU" smtClean="0"/>
              <a:pPr/>
              <a:t>27.01.2011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207A1B-F942-43B8-86D5-BCFFC48C8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207A1B-F942-43B8-86D5-BCFFC48C83C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28.xml"/><Relationship Id="rId18" Type="http://schemas.openxmlformats.org/officeDocument/2006/relationships/slide" Target="slide10.xml"/><Relationship Id="rId26" Type="http://schemas.openxmlformats.org/officeDocument/2006/relationships/slide" Target="slide20.xml"/><Relationship Id="rId39" Type="http://schemas.openxmlformats.org/officeDocument/2006/relationships/slide" Target="slide35.xml"/><Relationship Id="rId3" Type="http://schemas.openxmlformats.org/officeDocument/2006/relationships/slide" Target="slide4.xml"/><Relationship Id="rId21" Type="http://schemas.openxmlformats.org/officeDocument/2006/relationships/slide" Target="slide31.xml"/><Relationship Id="rId34" Type="http://schemas.openxmlformats.org/officeDocument/2006/relationships/slide" Target="slide37.xml"/><Relationship Id="rId42" Type="http://schemas.openxmlformats.org/officeDocument/2006/relationships/slide" Target="slide18.xml"/><Relationship Id="rId7" Type="http://schemas.openxmlformats.org/officeDocument/2006/relationships/slide" Target="slide8.xml"/><Relationship Id="rId12" Type="http://schemas.openxmlformats.org/officeDocument/2006/relationships/slide" Target="slide33.xml"/><Relationship Id="rId17" Type="http://schemas.openxmlformats.org/officeDocument/2006/relationships/slide" Target="slide16.xml"/><Relationship Id="rId25" Type="http://schemas.openxmlformats.org/officeDocument/2006/relationships/slide" Target="slide19.xml"/><Relationship Id="rId33" Type="http://schemas.openxmlformats.org/officeDocument/2006/relationships/slide" Target="slide44.xml"/><Relationship Id="rId38" Type="http://schemas.openxmlformats.org/officeDocument/2006/relationships/slide" Target="slide30.xml"/><Relationship Id="rId2" Type="http://schemas.openxmlformats.org/officeDocument/2006/relationships/slide" Target="slide3.xml"/><Relationship Id="rId16" Type="http://schemas.openxmlformats.org/officeDocument/2006/relationships/slide" Target="slide21.xml"/><Relationship Id="rId20" Type="http://schemas.openxmlformats.org/officeDocument/2006/relationships/slide" Target="slide38.xml"/><Relationship Id="rId29" Type="http://schemas.openxmlformats.org/officeDocument/2006/relationships/slide" Target="slide36.xml"/><Relationship Id="rId41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34.xml"/><Relationship Id="rId24" Type="http://schemas.openxmlformats.org/officeDocument/2006/relationships/slide" Target="slide26.xml"/><Relationship Id="rId32" Type="http://schemas.openxmlformats.org/officeDocument/2006/relationships/slide" Target="slide43.xml"/><Relationship Id="rId37" Type="http://schemas.openxmlformats.org/officeDocument/2006/relationships/slide" Target="slide29.xml"/><Relationship Id="rId40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22.xml"/><Relationship Id="rId23" Type="http://schemas.openxmlformats.org/officeDocument/2006/relationships/slide" Target="slide25.xml"/><Relationship Id="rId28" Type="http://schemas.openxmlformats.org/officeDocument/2006/relationships/slide" Target="slide14.xml"/><Relationship Id="rId36" Type="http://schemas.openxmlformats.org/officeDocument/2006/relationships/slide" Target="slide23.xml"/><Relationship Id="rId10" Type="http://schemas.openxmlformats.org/officeDocument/2006/relationships/slide" Target="slide39.xml"/><Relationship Id="rId19" Type="http://schemas.openxmlformats.org/officeDocument/2006/relationships/slide" Target="slide15.xml"/><Relationship Id="rId31" Type="http://schemas.openxmlformats.org/officeDocument/2006/relationships/slide" Target="slide42.xml"/><Relationship Id="rId4" Type="http://schemas.openxmlformats.org/officeDocument/2006/relationships/slide" Target="slide5.xml"/><Relationship Id="rId9" Type="http://schemas.openxmlformats.org/officeDocument/2006/relationships/slide" Target="slide40.xml"/><Relationship Id="rId14" Type="http://schemas.openxmlformats.org/officeDocument/2006/relationships/slide" Target="slide27.xml"/><Relationship Id="rId22" Type="http://schemas.openxmlformats.org/officeDocument/2006/relationships/slide" Target="slide32.xml"/><Relationship Id="rId27" Type="http://schemas.openxmlformats.org/officeDocument/2006/relationships/slide" Target="slide13.xml"/><Relationship Id="rId30" Type="http://schemas.openxmlformats.org/officeDocument/2006/relationships/slide" Target="slide41.xml"/><Relationship Id="rId35" Type="http://schemas.openxmlformats.org/officeDocument/2006/relationships/slide" Target="slide24.xml"/><Relationship Id="rId43" Type="http://schemas.openxmlformats.org/officeDocument/2006/relationships/slide" Target="slide1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bring.ru/" TargetMode="External"/><Relationship Id="rId2" Type="http://schemas.openxmlformats.org/officeDocument/2006/relationships/hyperlink" Target="mailto:a4format.ru@gmail.co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liveinternet.ru/" TargetMode="External"/><Relationship Id="rId4" Type="http://schemas.openxmlformats.org/officeDocument/2006/relationships/hyperlink" Target="http://miresperanto.narod.ru/tradukoj/trutoj.ht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ndex_pic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214290"/>
            <a:ext cx="9072594" cy="685800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Рисунок 3" descr="лерм.jpe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2786058"/>
            <a:ext cx="3929058" cy="4071942"/>
          </a:xfrm>
          <a:prstGeom prst="ellipse">
            <a:avLst/>
          </a:prstGeom>
          <a:effectLst>
            <a:softEdge rad="317500"/>
          </a:effectLst>
        </p:spPr>
      </p:pic>
      <p:pic>
        <p:nvPicPr>
          <p:cNvPr id="5" name="Рисунок 4" descr="леск.jpe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143504" y="0"/>
            <a:ext cx="4000496" cy="5072074"/>
          </a:xfrm>
          <a:prstGeom prst="ellipse">
            <a:avLst/>
          </a:prstGeom>
          <a:effectLst>
            <a:softEdge rad="317500"/>
          </a:effectLst>
        </p:spPr>
      </p:pic>
      <p:pic>
        <p:nvPicPr>
          <p:cNvPr id="6" name="Рисунок 5" descr="гоголь.jpe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429124" y="3214686"/>
            <a:ext cx="2571768" cy="3462340"/>
          </a:xfrm>
          <a:prstGeom prst="ellipse">
            <a:avLst/>
          </a:prstGeom>
          <a:effectLst>
            <a:softEdge rad="317500"/>
          </a:effectLst>
        </p:spPr>
      </p:pic>
      <p:pic>
        <p:nvPicPr>
          <p:cNvPr id="7" name="Рисунок 6" descr="п.jpe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14282" y="0"/>
            <a:ext cx="4143404" cy="3500438"/>
          </a:xfrm>
          <a:prstGeom prst="ellipse">
            <a:avLst/>
          </a:prstGeom>
          <a:effectLst>
            <a:softEdge rad="317500"/>
          </a:effectLst>
        </p:spPr>
      </p:pic>
      <p:sp>
        <p:nvSpPr>
          <p:cNvPr id="8" name="Прямоугольник 7"/>
          <p:cNvSpPr/>
          <p:nvPr/>
        </p:nvSpPr>
        <p:spPr>
          <a:xfrm rot="20481728">
            <a:off x="1231344" y="2660746"/>
            <a:ext cx="564923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1" algn="ctr"/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СВОЯ ИГРА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19877" y="5429263"/>
            <a:ext cx="450424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Бродягина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О.С., учитель МОУ </a:t>
            </a: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Улётовская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СОШ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85728"/>
            <a:ext cx="757242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Сцена из произведения 20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572396" y="6000768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 descr="два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00298" y="500042"/>
            <a:ext cx="4524375" cy="60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2577995" y="2967335"/>
            <a:ext cx="398801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«Два солдата».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Твардовский А.Т. 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«Василий Тёркин»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14290"/>
            <a:ext cx="828680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Сцена из произведения 30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000100" y="6143644"/>
            <a:ext cx="571504" cy="571504"/>
          </a:xfrm>
          <a:prstGeom prst="actionButtonHom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500959" y="6072206"/>
            <a:ext cx="164304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исп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14480" y="1071546"/>
            <a:ext cx="5715000" cy="401955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2143108" y="2967335"/>
            <a:ext cx="485778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Исповедь Мцыри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285728"/>
            <a:ext cx="628654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Сцена из произведения 40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500958" y="5929330"/>
            <a:ext cx="140102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Picture 4" descr="[LI8RK_8-02]_[IL_01]-k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2143108" y="0"/>
            <a:ext cx="5000000" cy="671514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1297295" y="2967335"/>
            <a:ext cx="654942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Полковник и Варенька на балу</a:t>
            </a:r>
          </a:p>
          <a:p>
            <a:pPr algn="ctr"/>
            <a:r>
              <a:rPr lang="ru-RU" sz="36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Л.Н. Толстой.</a:t>
            </a:r>
          </a:p>
          <a:p>
            <a:pPr algn="ctr"/>
            <a:r>
              <a:rPr lang="ru-RU" sz="36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«После бала»</a:t>
            </a:r>
            <a:endParaRPr lang="ru-RU" sz="3600" b="1" cap="none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357166"/>
            <a:ext cx="685804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Сцена из произведения 50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572396" y="6000768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маш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643174" y="642918"/>
            <a:ext cx="3590925" cy="53054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1025999" y="2967335"/>
            <a:ext cx="7092005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Маша Миронова и императрица.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А.С. Пушкин. 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«Капитанская дочка»</a:t>
            </a:r>
          </a:p>
          <a:p>
            <a:pPr algn="ctr"/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85728"/>
            <a:ext cx="707236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Сцена из произведения 60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429520" y="6000768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песн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85786" y="857232"/>
            <a:ext cx="7705725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2632975" y="5214950"/>
            <a:ext cx="387804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000" b="1" spc="150" dirty="0" smtClean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Песня о Соколе</a:t>
            </a:r>
          </a:p>
          <a:p>
            <a:pPr algn="ctr"/>
            <a:r>
              <a:rPr lang="ru-RU" sz="4000" b="1" cap="none" spc="150" dirty="0" smtClean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А.М. Горький</a:t>
            </a:r>
            <a:endParaRPr lang="ru-RU" sz="4000" b="1" cap="none" spc="150" dirty="0">
              <a:ln w="11430"/>
              <a:solidFill>
                <a:srgbClr val="C0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214290"/>
            <a:ext cx="585791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Герои произведения 10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петр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14348" y="785794"/>
            <a:ext cx="7667625" cy="521497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2869130" y="4643446"/>
            <a:ext cx="340574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Петруша Гринёв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429520" y="6072206"/>
            <a:ext cx="156196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ответ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357166"/>
            <a:ext cx="700092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Герои произведения 20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Он был лет сорока, росту среднего, худощав и широкоплеч. В черной бороде его показалась проседь; живые большие глаза так и бегали…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пуг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062162" y="76200"/>
            <a:ext cx="5019675" cy="6705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2531665" y="5143511"/>
            <a:ext cx="408066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Емельян Пугачев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00958" y="5929330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142852"/>
            <a:ext cx="628654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Герои произведения 30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Ему было около двадцати шести лет. Он приехал в отпуск свои поместья… Поведенье его с … было просто и свободно… Он казался нрава тихого и скромного, но молва уверяла, что некогда он был ужасным повесою…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бур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66950" y="142852"/>
            <a:ext cx="4610100" cy="60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1823203" y="4857760"/>
            <a:ext cx="549759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Полковник </a:t>
            </a:r>
            <a:r>
              <a:rPr lang="ru-RU" sz="4000" b="1" spc="50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Бурмин</a:t>
            </a:r>
            <a:r>
              <a:rPr lang="ru-RU" sz="4000" b="1" spc="5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4000" b="1" cap="none" spc="5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А.С. Пушкин. «Метель»</a:t>
            </a:r>
            <a:endParaRPr lang="ru-RU" sz="4000" b="1" cap="none" spc="50" dirty="0">
              <a:ln w="11430"/>
              <a:solidFill>
                <a:schemeClr val="accent4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86644" y="6000768"/>
            <a:ext cx="156196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ответ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285728"/>
            <a:ext cx="671517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Герои произведения 40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571472" y="1600200"/>
            <a:ext cx="7658128" cy="4525963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Провинциальная кокетка, еще не совсем пожилых лет, воспитанная вполовину на романах и альбомах, вполовину на хлопотах в своей кладовой и девичьей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аа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668905" y="0"/>
            <a:ext cx="3810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2508771" y="4286256"/>
            <a:ext cx="412645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Анна Андреевна.</a:t>
            </a:r>
          </a:p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«Ревизор»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358082" y="6000768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214290"/>
            <a:ext cx="621510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Герои произведения 50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Было что-то своё , особенное, в складе её смугловатого  круглого лица, с небольшим тонким носом, почти детскими щечками…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Она была грациозно сложена, но как будто ещё не  вполне развита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ася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928926" y="785794"/>
            <a:ext cx="2857500" cy="578647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7500958" y="5857892"/>
            <a:ext cx="140102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2911" y="357166"/>
          <a:ext cx="8072490" cy="62350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5"/>
                <a:gridCol w="1037735"/>
                <a:gridCol w="1021186"/>
                <a:gridCol w="1021186"/>
                <a:gridCol w="1021186"/>
                <a:gridCol w="1021186"/>
                <a:gridCol w="1021186"/>
              </a:tblGrid>
              <a:tr h="857256">
                <a:tc>
                  <a:txBody>
                    <a:bodyPr/>
                    <a:lstStyle/>
                    <a:p>
                      <a:r>
                        <a:rPr lang="ru-RU" sz="2000" b="1" i="1" dirty="0" smtClean="0"/>
                        <a:t>   </a:t>
                      </a:r>
                      <a:r>
                        <a:rPr lang="ru-RU" sz="2000" b="1" i="1" baseline="0" dirty="0" smtClean="0"/>
                        <a:t> Автор произведения</a:t>
                      </a:r>
                      <a:endParaRPr lang="ru-RU" sz="20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864000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chemeClr val="bg1"/>
                          </a:solidFill>
                        </a:rPr>
                        <a:t>Сцена из произведения</a:t>
                      </a:r>
                      <a:endParaRPr lang="ru-RU" sz="20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85818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chemeClr val="bg1"/>
                          </a:solidFill>
                        </a:rPr>
                        <a:t>Герои произведения</a:t>
                      </a:r>
                      <a:endParaRPr lang="ru-RU" sz="20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31993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chemeClr val="bg1"/>
                          </a:solidFill>
                        </a:rPr>
                        <a:t>Место действия</a:t>
                      </a:r>
                      <a:endParaRPr lang="ru-RU" sz="20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31993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chemeClr val="bg1"/>
                          </a:solidFill>
                        </a:rPr>
                        <a:t>Теория</a:t>
                      </a:r>
                      <a:r>
                        <a:rPr lang="ru-RU" sz="2000" b="1" i="1" baseline="0" dirty="0" smtClean="0">
                          <a:solidFill>
                            <a:schemeClr val="bg1"/>
                          </a:solidFill>
                        </a:rPr>
                        <a:t> литературы</a:t>
                      </a:r>
                      <a:endParaRPr lang="ru-RU" sz="20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31993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chemeClr val="bg1"/>
                          </a:solidFill>
                        </a:rPr>
                        <a:t>Крылатое выражение</a:t>
                      </a:r>
                      <a:endParaRPr lang="ru-RU" sz="20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31993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chemeClr val="bg1"/>
                          </a:solidFill>
                        </a:rPr>
                        <a:t>Финал</a:t>
                      </a:r>
                      <a:endParaRPr lang="ru-RU" sz="20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>
            <a:off x="2643174" y="357166"/>
            <a:ext cx="914400" cy="84296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hlinkClick r:id="rId2" action="ppaction://hlinksldjump"/>
              </a:rPr>
              <a:t>10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643306" y="357166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hlinkClick r:id="rId3" action="ppaction://hlinksldjump"/>
              </a:rPr>
              <a:t>20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357166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hlinkClick r:id="rId4" action="ppaction://hlinksldjump"/>
              </a:rPr>
              <a:t>30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5008" y="357166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hlinkClick r:id="rId5" action="ppaction://hlinksldjump"/>
              </a:rPr>
              <a:t>40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715140" y="357166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hlinkClick r:id="rId6" action="ppaction://hlinksldjump"/>
              </a:rPr>
              <a:t>50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786710" y="357166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hlinkClick r:id="rId7" action="ppaction://hlinksldjump"/>
              </a:rPr>
              <a:t>60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643174" y="1214422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8" action="ppaction://hlinksldjump"/>
              </a:rPr>
              <a:t>10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643306" y="5643578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9" action="ppaction://hlinksldjump"/>
              </a:rPr>
              <a:t>20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643174" y="5643578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10" action="ppaction://hlinksldjump"/>
              </a:rPr>
              <a:t>10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643306" y="4714884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11" action="ppaction://hlinksldjump"/>
              </a:rPr>
              <a:t>20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643174" y="4714884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12" action="ppaction://hlinksldjump"/>
              </a:rPr>
              <a:t>10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643306" y="3786190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13" action="ppaction://hlinksldjump"/>
              </a:rPr>
              <a:t>20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643174" y="3786190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14" action="ppaction://hlinksldjump"/>
              </a:rPr>
              <a:t>10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643306" y="2857496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15" action="ppaction://hlinksldjump"/>
              </a:rPr>
              <a:t>20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643174" y="2857496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16" action="ppaction://hlinksldjump"/>
              </a:rPr>
              <a:t>10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643306" y="2071678"/>
            <a:ext cx="914400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17" action="ppaction://hlinksldjump"/>
              </a:rPr>
              <a:t>20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643306" y="1214422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18" action="ppaction://hlinksldjump"/>
              </a:rPr>
              <a:t>20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643174" y="2071678"/>
            <a:ext cx="914400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19" action="ppaction://hlinksldjump"/>
              </a:rPr>
              <a:t>10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786710" y="4714884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20" action="ppaction://hlinksldjump"/>
              </a:rPr>
              <a:t>60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786578" y="3786190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21" action="ppaction://hlinksldjump"/>
              </a:rPr>
              <a:t>50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7786710" y="3786190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22" action="ppaction://hlinksldjump"/>
              </a:rPr>
              <a:t>60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786578" y="2928934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23" action="ppaction://hlinksldjump"/>
              </a:rPr>
              <a:t>50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7786710" y="2928934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24" action="ppaction://hlinksldjump"/>
              </a:rPr>
              <a:t>60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786578" y="2071678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25" action="ppaction://hlinksldjump"/>
              </a:rPr>
              <a:t>50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7786710" y="2071678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26" action="ppaction://hlinksldjump"/>
              </a:rPr>
              <a:t>60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715140" y="1214422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27" action="ppaction://hlinksldjump"/>
              </a:rPr>
              <a:t>50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7786710" y="1214422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28" action="ppaction://hlinksldjump"/>
              </a:rPr>
              <a:t>60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5715008" y="4714884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29" action="ppaction://hlinksldjump"/>
              </a:rPr>
              <a:t>40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4714876" y="5643578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30" action="ppaction://hlinksldjump"/>
              </a:rPr>
              <a:t>30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5715008" y="5643578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31" action="ppaction://hlinksldjump"/>
              </a:rPr>
              <a:t>40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786578" y="5643578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32" action="ppaction://hlinksldjump"/>
              </a:rPr>
              <a:t>50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7786710" y="5643578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33" action="ppaction://hlinksldjump"/>
              </a:rPr>
              <a:t>60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6786578" y="4714884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34" action="ppaction://hlinksldjump"/>
              </a:rPr>
              <a:t>50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715008" y="2857496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35" action="ppaction://hlinksldjump"/>
              </a:rPr>
              <a:t>40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4714876" y="2857496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36" action="ppaction://hlinksldjump"/>
              </a:rPr>
              <a:t>30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4714876" y="3786190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37" action="ppaction://hlinksldjump"/>
              </a:rPr>
              <a:t>30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5715008" y="3786190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38" action="ppaction://hlinksldjump"/>
              </a:rPr>
              <a:t>40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4714876" y="4714884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39" action="ppaction://hlinksldjump"/>
              </a:rPr>
              <a:t>30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5715008" y="1214422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40" action="ppaction://hlinksldjump"/>
              </a:rPr>
              <a:t>40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4714876" y="1214422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41" action="ppaction://hlinksldjump"/>
              </a:rPr>
              <a:t>30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5715008" y="2071678"/>
            <a:ext cx="914400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42" action="ppaction://hlinksldjump"/>
              </a:rPr>
              <a:t>40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4714876" y="2071678"/>
            <a:ext cx="914400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43" action="ppaction://hlinksldjump"/>
              </a:rPr>
              <a:t>30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7" name="Содержимое 46"/>
          <p:cNvSpPr>
            <a:spLocks noGrp="1"/>
          </p:cNvSpPr>
          <p:nvPr>
            <p:ph idx="4294967295"/>
          </p:nvPr>
        </p:nvSpPr>
        <p:spPr>
          <a:xfrm>
            <a:off x="0" y="285750"/>
            <a:ext cx="8658225" cy="6357938"/>
          </a:xfrm>
        </p:spPr>
        <p:txBody>
          <a:bodyPr vert="vert270"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3 тур            2 тур                  1 тур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285728"/>
            <a:ext cx="664373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Герои произведения 60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b="1" i="1" dirty="0" smtClean="0">
                <a:solidFill>
                  <a:srgbClr val="7030A0"/>
                </a:solidFill>
              </a:rPr>
              <a:t>Возраст …приближался к пятидесяти годам; был он крепкого сложения, телом сухопар, лицом худощав, любитель вставать спозаранку, заядлый охотник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7" name="Рисунок 6" descr="дон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428860" y="571480"/>
            <a:ext cx="3948120" cy="592935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7286644" y="5929330"/>
            <a:ext cx="156196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ответ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928662" y="6143644"/>
            <a:ext cx="571504" cy="571504"/>
          </a:xfrm>
          <a:prstGeom prst="actionButtonHom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72396" y="6000768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214290"/>
            <a:ext cx="71438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Место действия 10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b="1" i="1" dirty="0" smtClean="0">
                <a:solidFill>
                  <a:schemeClr val="bg1"/>
                </a:solidFill>
              </a:rPr>
              <a:t>Настя, дочь Катерины Петровны и единственный родной человек, жила далеко, в…</a:t>
            </a:r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лен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857356" y="714356"/>
            <a:ext cx="5905508" cy="585789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Прямоугольник 10"/>
          <p:cNvSpPr/>
          <p:nvPr/>
        </p:nvSpPr>
        <p:spPr>
          <a:xfrm>
            <a:off x="2470879" y="4572008"/>
            <a:ext cx="420224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Ленинград.</a:t>
            </a:r>
          </a:p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К.Г. Паустовский. 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«Телеграмма»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714348" y="6143644"/>
            <a:ext cx="571504" cy="571504"/>
          </a:xfrm>
          <a:prstGeom prst="actionButtonHome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429520" y="5857892"/>
            <a:ext cx="13689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ответ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285728"/>
            <a:ext cx="592935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Место действия 20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…</a:t>
            </a:r>
            <a:r>
              <a:rPr lang="ru-RU" b="1" i="1" dirty="0" smtClean="0">
                <a:solidFill>
                  <a:schemeClr val="bg1"/>
                </a:solidFill>
              </a:rPr>
              <a:t>крепость находилась в сорока километрах от Оренбурга…</a:t>
            </a:r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9" name="Рисунок 8" descr="б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90750" y="128587"/>
            <a:ext cx="4762500" cy="660082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1894856" y="2967335"/>
            <a:ext cx="5354286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Белогорская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крепость.</a:t>
            </a:r>
          </a:p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А.С. Пушкин.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«Капитанская дочка»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00958" y="6000768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30262" y="357166"/>
            <a:ext cx="448347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Место действия 30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Немного лет тому назад,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Там, где, </a:t>
            </a:r>
            <a:r>
              <a:rPr lang="ru-RU" b="1" i="1" dirty="0" err="1" smtClean="0">
                <a:solidFill>
                  <a:schemeClr val="bg1"/>
                </a:solidFill>
              </a:rPr>
              <a:t>сливаяся</a:t>
            </a:r>
            <a:r>
              <a:rPr lang="ru-RU" b="1" i="1" dirty="0" smtClean="0">
                <a:solidFill>
                  <a:schemeClr val="bg1"/>
                </a:solidFill>
              </a:rPr>
              <a:t>, шумят,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Обнявшись, будто две сестры,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Струи </a:t>
            </a:r>
            <a:r>
              <a:rPr lang="ru-RU" b="1" i="1" dirty="0" err="1" smtClean="0">
                <a:solidFill>
                  <a:schemeClr val="bg1"/>
                </a:solidFill>
              </a:rPr>
              <a:t>Арагвы</a:t>
            </a:r>
            <a:r>
              <a:rPr lang="ru-RU" b="1" i="1" dirty="0" smtClean="0">
                <a:solidFill>
                  <a:schemeClr val="bg1"/>
                </a:solidFill>
              </a:rPr>
              <a:t> и Куры,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Был…</a:t>
            </a:r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8" name="Рисунок 7" descr="м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857356" y="114300"/>
            <a:ext cx="5715040" cy="624365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2464979" y="4357693"/>
            <a:ext cx="421403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Монастырь.</a:t>
            </a:r>
          </a:p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М.Ю. Лермонтов.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«Мцыри»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785786" y="6143644"/>
            <a:ext cx="571504" cy="571504"/>
          </a:xfrm>
          <a:prstGeom prst="actionButtonHom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429520" y="5929330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214290"/>
            <a:ext cx="571504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Место действия 40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4000" b="1" i="1" dirty="0" smtClean="0">
                <a:solidFill>
                  <a:srgbClr val="C00000"/>
                </a:solidFill>
              </a:rPr>
              <a:t>Действие гоголевской комедии «Ревизор» происходит в …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pic>
        <p:nvPicPr>
          <p:cNvPr id="8" name="Рисунок 7" descr="уе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00100" y="1285860"/>
            <a:ext cx="7620000" cy="421005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2062787" y="5357826"/>
            <a:ext cx="501842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уездном городе Н..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785786" y="6072206"/>
            <a:ext cx="571504" cy="571504"/>
          </a:xfrm>
          <a:prstGeom prst="actionButtonHom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72396" y="6000768"/>
            <a:ext cx="136896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ответ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214290"/>
            <a:ext cx="635798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Место действия 50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Итак, лет двадцать тому назад я проживал в…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Городок мне понравился своим местоположением у подошвы двух холмов, своими дряхлыми стенами и башнями, крутым мостом над светлой речкой…</a:t>
            </a:r>
            <a:endParaRPr lang="ru-RU" b="1" i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8" name="Рисунок 7" descr="рей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71538" y="857232"/>
            <a:ext cx="6786610" cy="483395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2246077" y="2967335"/>
            <a:ext cx="4651850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Немецкий городок 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берегу Рейна.</a:t>
            </a:r>
          </a:p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И.С. Тургенев.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«Ася»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500034" y="6143644"/>
            <a:ext cx="571504" cy="571504"/>
          </a:xfrm>
          <a:prstGeom prst="actionButtonHom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00958" y="5929330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214290"/>
            <a:ext cx="600079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Место действия 60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i="1" dirty="0" smtClean="0">
                <a:solidFill>
                  <a:srgbClr val="C00000"/>
                </a:solidFill>
              </a:rPr>
              <a:t> Где жили Ромео и Джульетта?</a:t>
            </a:r>
            <a:endParaRPr lang="ru-RU" sz="4400" b="1" i="1" dirty="0">
              <a:solidFill>
                <a:srgbClr val="C00000"/>
              </a:solidFill>
            </a:endParaRPr>
          </a:p>
        </p:txBody>
      </p:sp>
      <p:pic>
        <p:nvPicPr>
          <p:cNvPr id="8" name="Рисунок 7" descr="вер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071670" y="428604"/>
            <a:ext cx="4953000" cy="531019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3344739" y="4429132"/>
            <a:ext cx="24545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верона</a:t>
            </a:r>
            <a:endParaRPr lang="ru-RU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214290"/>
            <a:ext cx="55721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Теория литературы 10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Разновидность метафоры, троп, состоящий в перенесении свойств живого существа на неодушевленные предметы</a:t>
            </a:r>
            <a:endParaRPr lang="ru-RU" sz="3600" b="1" i="1" dirty="0">
              <a:solidFill>
                <a:schemeClr val="bg1"/>
              </a:solidFill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000100" y="1214422"/>
            <a:ext cx="7286676" cy="3962230"/>
          </a:xfrm>
          <a:prstGeom prst="horizontalScroll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i="1" dirty="0" smtClean="0"/>
              <a:t>Олицетворение</a:t>
            </a:r>
            <a:endParaRPr lang="ru-RU" sz="6000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43768" y="5929330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285728"/>
            <a:ext cx="585791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Теория литературы 20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4000" b="1" i="1" dirty="0" smtClean="0">
                <a:solidFill>
                  <a:schemeClr val="bg1"/>
                </a:solidFill>
              </a:rPr>
              <a:t>Образное словоупотребление,   основанное на преувеличении.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chemeClr val="bg1"/>
                </a:solidFill>
              </a:rPr>
              <a:t>  Например: </a:t>
            </a:r>
            <a:r>
              <a:rPr lang="ru-RU" sz="4000" b="1" i="1" dirty="0" smtClean="0">
                <a:solidFill>
                  <a:srgbClr val="FF0000"/>
                </a:solidFill>
              </a:rPr>
              <a:t>«сто лет не виделись», «век живи – век учись»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785786" y="2000240"/>
            <a:ext cx="7643866" cy="2304870"/>
          </a:xfrm>
          <a:prstGeom prst="flowChartPunchedTape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i="1" dirty="0" smtClean="0"/>
              <a:t>Гипербола</a:t>
            </a:r>
            <a:endParaRPr lang="ru-RU" sz="6000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72330" y="5857892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214290"/>
            <a:ext cx="55721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Теория литературы 30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4000" b="1" i="1" dirty="0" smtClean="0">
                <a:solidFill>
                  <a:schemeClr val="bg1"/>
                </a:solidFill>
              </a:rPr>
              <a:t>Троп, близкий к метафоре, отличающийся от неё наличием специальных сравнительных союзов </a:t>
            </a:r>
            <a:r>
              <a:rPr lang="ru-RU" sz="4000" b="1" i="1" dirty="0" smtClean="0">
                <a:solidFill>
                  <a:srgbClr val="FF0000"/>
                </a:solidFill>
              </a:rPr>
              <a:t>как, будто, словно, точно, подобно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1571604" y="1214422"/>
            <a:ext cx="6215106" cy="2970102"/>
          </a:xfrm>
          <a:prstGeom prst="cloudCallou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i="1" dirty="0" smtClean="0"/>
              <a:t>Сравнение</a:t>
            </a:r>
            <a:endParaRPr lang="ru-RU" sz="6000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29520" y="5786454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14290"/>
            <a:ext cx="721523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Автор произведения 10</a:t>
            </a:r>
            <a:endParaRPr lang="ru-RU" sz="3600" b="1" cap="none" spc="50" dirty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596" y="2428868"/>
            <a:ext cx="8229600" cy="3554419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/>
              <a:t>Этому писателю суждено было стать летописцем крестьянского мятежа 18 века. Его перу принадлежит «История Пугачева»</a:t>
            </a:r>
            <a:endParaRPr lang="ru-RU" i="1" dirty="0"/>
          </a:p>
        </p:txBody>
      </p:sp>
      <p:pic>
        <p:nvPicPr>
          <p:cNvPr id="5" name="Рисунок 4" descr="асп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85984" y="142852"/>
            <a:ext cx="4762500" cy="64579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429520" y="5929330"/>
            <a:ext cx="140102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214290"/>
            <a:ext cx="571504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Теория литературы 40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Повторение отдельных слов или оборотов в начале отрывков, из которых состоит высказывание  (предложений, частей предложений, стихотворных строк, строф, абзацев и т.д.)</a:t>
            </a:r>
            <a:endParaRPr lang="ru-RU" sz="36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Круглая лента лицом вверх 5"/>
          <p:cNvSpPr/>
          <p:nvPr/>
        </p:nvSpPr>
        <p:spPr>
          <a:xfrm>
            <a:off x="857224" y="1500174"/>
            <a:ext cx="7429552" cy="4000528"/>
          </a:xfrm>
          <a:prstGeom prst="ellipseRibbon2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i="1" dirty="0" smtClean="0"/>
              <a:t>Анафора</a:t>
            </a:r>
            <a:endParaRPr lang="ru-RU" sz="6000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72330" y="5786454"/>
            <a:ext cx="18134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142852"/>
            <a:ext cx="607223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Теория литературы 50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571604" y="1714488"/>
            <a:ext cx="6715172" cy="4411675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</a:rPr>
              <a:t>Фигура, близкая к антитезе, состоящая из двух противоположных друг другу понятий в едином высказывании: </a:t>
            </a:r>
            <a:r>
              <a:rPr lang="ru-RU" sz="3600" b="1" i="1" dirty="0" smtClean="0">
                <a:solidFill>
                  <a:srgbClr val="FF0000"/>
                </a:solidFill>
              </a:rPr>
              <a:t>«стареющий юноша», «красноречивое молчание», «горькая радость»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6" name="Пятно 2 5"/>
          <p:cNvSpPr/>
          <p:nvPr/>
        </p:nvSpPr>
        <p:spPr>
          <a:xfrm rot="20925494">
            <a:off x="86897" y="1302167"/>
            <a:ext cx="9176191" cy="4211935"/>
          </a:xfrm>
          <a:prstGeom prst="irregularSeal2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/>
              <a:t>Оксюморон</a:t>
            </a:r>
            <a:endParaRPr lang="ru-RU" sz="5400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358082" y="6000768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214290"/>
            <a:ext cx="707236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Теория литературы 60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428596" y="6072206"/>
            <a:ext cx="571504" cy="571504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Повторение слов или выражений в конце смежных отрывков: </a:t>
            </a:r>
            <a:r>
              <a:rPr lang="ru-RU" sz="3600" b="1" i="1" dirty="0" smtClean="0">
                <a:solidFill>
                  <a:srgbClr val="FF0000"/>
                </a:solidFill>
              </a:rPr>
              <a:t>«Всегда наслаждаться – значит вовсе не наслаждаться»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929454" y="5857892"/>
            <a:ext cx="181652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Двойная волна 6"/>
          <p:cNvSpPr/>
          <p:nvPr/>
        </p:nvSpPr>
        <p:spPr>
          <a:xfrm>
            <a:off x="1571604" y="2000240"/>
            <a:ext cx="5786478" cy="2557474"/>
          </a:xfrm>
          <a:prstGeom prst="doubleWave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i="1" dirty="0" smtClean="0"/>
              <a:t>Эпифора</a:t>
            </a:r>
            <a:endParaRPr lang="ru-RU" sz="6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26C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428604"/>
            <a:ext cx="664373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Крылатое выражение 10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429520" y="5857892"/>
            <a:ext cx="146514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ответ</a:t>
            </a:r>
            <a:endParaRPr lang="ru-RU" sz="40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428596" y="6072206"/>
            <a:ext cx="571504" cy="571504"/>
          </a:xfrm>
          <a:prstGeom prst="actionButtonHom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4400" b="1" i="1" dirty="0" smtClean="0">
                <a:solidFill>
                  <a:schemeClr val="bg1"/>
                </a:solidFill>
              </a:rPr>
              <a:t>Человек создан для счастья, как птица для полёта</a:t>
            </a:r>
            <a:endParaRPr lang="ru-RU" sz="4400" b="1" i="1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кор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728" y="928670"/>
            <a:ext cx="4005282" cy="542928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 rot="20721198">
            <a:off x="1533787" y="3319944"/>
            <a:ext cx="337805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Парадокс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794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285728"/>
            <a:ext cx="685804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Крылатое выражение 20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15074" y="5715016"/>
            <a:ext cx="274808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428596" y="6072206"/>
            <a:ext cx="571504" cy="571504"/>
          </a:xfrm>
          <a:prstGeom prst="actionButtonHom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4400" b="1" i="1" dirty="0" smtClean="0">
                <a:solidFill>
                  <a:schemeClr val="bg2">
                    <a:lumMod val="25000"/>
                  </a:schemeClr>
                </a:solidFill>
              </a:rPr>
              <a:t>Рожденный ползать – летать не может</a:t>
            </a:r>
            <a:endParaRPr lang="ru-RU" sz="44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7" name="Рисунок 6" descr="сокол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071670" y="714356"/>
            <a:ext cx="4233876" cy="5715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97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428604"/>
            <a:ext cx="685804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Крылатое выражение 30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72396" y="5929330"/>
            <a:ext cx="134748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428596" y="6072206"/>
            <a:ext cx="571504" cy="571504"/>
          </a:xfrm>
          <a:prstGeom prst="actionButtonHom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ru-RU" sz="4800" b="1" i="1" dirty="0" smtClean="0">
                <a:solidFill>
                  <a:srgbClr val="C00000"/>
                </a:solidFill>
              </a:rPr>
              <a:t>Чему смеётесь? Над собой смеетесь!...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рев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643174" y="357166"/>
            <a:ext cx="3429024" cy="58579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C1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214290"/>
            <a:ext cx="628654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Крылатое выражение 40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429520" y="5929330"/>
            <a:ext cx="134748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428596" y="6072206"/>
            <a:ext cx="571504" cy="571504"/>
          </a:xfrm>
          <a:prstGeom prst="actionButtonHom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Смертный бой не ради славы,</a:t>
            </a:r>
          </a:p>
          <a:p>
            <a:pPr algn="ctr">
              <a:buNone/>
            </a:pP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Ради жизни на земле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Рисунок 6" descr="тер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57422" y="285728"/>
            <a:ext cx="3810000" cy="5667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428604"/>
            <a:ext cx="599271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Крылатое выражение 50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00958" y="5929330"/>
            <a:ext cx="13689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ответ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428596" y="6072206"/>
            <a:ext cx="571504" cy="571504"/>
          </a:xfrm>
          <a:prstGeom prst="actionButtonHom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4000" b="1" i="1" dirty="0" smtClean="0">
                <a:solidFill>
                  <a:srgbClr val="C00000"/>
                </a:solidFill>
              </a:rPr>
              <a:t>Душа обязана трудиться…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р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57422" y="500042"/>
            <a:ext cx="3190884" cy="56436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285728"/>
            <a:ext cx="664373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Крылатое выражение 60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429520" y="5857892"/>
            <a:ext cx="136896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ответ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428596" y="6072206"/>
            <a:ext cx="571504" cy="571504"/>
          </a:xfrm>
          <a:prstGeom prst="actionButtonHom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4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Нет повести печальнее на свете…</a:t>
            </a:r>
            <a:endParaRPr lang="ru-RU" sz="4400" b="1" i="1" dirty="0"/>
          </a:p>
        </p:txBody>
      </p:sp>
      <p:pic>
        <p:nvPicPr>
          <p:cNvPr id="7" name="Рисунок 6" descr="ром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857356" y="1428736"/>
            <a:ext cx="5715000" cy="45720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7" y="214290"/>
            <a:ext cx="280861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Финал 10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72396" y="5929330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428596" y="6072206"/>
            <a:ext cx="571504" cy="571504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Настю, героиню рассказа К.Г. Паустовского «Телеграмма», художники звали… за…</a:t>
            </a:r>
            <a:endParaRPr lang="ru-RU" sz="3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Рисунок 7" descr="сол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28662" y="1285860"/>
            <a:ext cx="2857520" cy="392909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Овальная выноска 8"/>
          <p:cNvSpPr/>
          <p:nvPr/>
        </p:nvSpPr>
        <p:spPr>
          <a:xfrm>
            <a:off x="4572000" y="571480"/>
            <a:ext cx="4214842" cy="3357586"/>
          </a:xfrm>
          <a:prstGeom prst="wedgeEllipseCallou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/>
              <a:t>Звали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Сольвейг</a:t>
            </a:r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smtClean="0"/>
              <a:t>за русые волосы и большие холодные глаза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85918" y="214290"/>
            <a:ext cx="564360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Автор произведения 20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554419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Всё, что им создано за тринадцать лет творчества, - это подвиг во имя свободы и родины. Он был гениальным поэтом, так рано погибшим, но оставшимся навсегда молодым и бессмертным в своих произведениях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Рисунок 7" descr="kv.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71670" y="285728"/>
            <a:ext cx="5029200" cy="60579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Управляющая кнопка: домой 9">
            <a:hlinkClick r:id="rId3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286644" y="5857892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26C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19877" y="285728"/>
            <a:ext cx="450424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Финал 20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429520" y="5929330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428596" y="6072206"/>
            <a:ext cx="571504" cy="571504"/>
          </a:xfrm>
          <a:prstGeom prst="actionButtonHom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0072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    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Молчат гробницы, мумии и кости,-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Лишь слову жизнь дана.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Из древней тьмы, на мировом погосте,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Звучат лишь Письмена!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И нет у нас иного достоянья!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Умейте же беречь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Хоть в меру сил, в дни злобы и страданья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Наш дар бесценный – речь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bg1">
                    <a:lumMod val="95000"/>
                  </a:schemeClr>
                </a:solidFill>
              </a:rPr>
              <a:t>Кто автор этих строк?</a:t>
            </a:r>
            <a:endParaRPr lang="ru-RU" b="1" i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7" name="Рисунок 6" descr="бун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786050" y="1142984"/>
            <a:ext cx="3357586" cy="40719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Прямоугольник 7"/>
          <p:cNvSpPr/>
          <p:nvPr/>
        </p:nvSpPr>
        <p:spPr>
          <a:xfrm>
            <a:off x="2500298" y="5286387"/>
            <a:ext cx="4429156" cy="707886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И.А. Бунин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06453" y="142852"/>
            <a:ext cx="233108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Финал 30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72396" y="6000768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428596" y="6072206"/>
            <a:ext cx="571504" cy="571504"/>
          </a:xfrm>
          <a:prstGeom prst="actionButtonHom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Я воспитан природой суровой,</a:t>
            </a:r>
          </a:p>
          <a:p>
            <a:pPr algn="ctr">
              <a:buNone/>
            </a:pP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Мне довольно заметить у ног</a:t>
            </a:r>
          </a:p>
          <a:p>
            <a:pPr algn="ctr">
              <a:buNone/>
            </a:pP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Одуванчика шарик пуховый,</a:t>
            </a:r>
          </a:p>
          <a:p>
            <a:pPr algn="ctr">
              <a:buNone/>
            </a:pP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Подорожника твердый клинок.</a:t>
            </a:r>
          </a:p>
          <a:p>
            <a:pPr algn="ctr">
              <a:buNone/>
            </a:pP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Чем обычней простое растенье,</a:t>
            </a:r>
          </a:p>
          <a:p>
            <a:pPr algn="ctr">
              <a:buNone/>
            </a:pP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Тем живее волнует меня</a:t>
            </a:r>
          </a:p>
          <a:p>
            <a:pPr algn="ctr">
              <a:buNone/>
            </a:pP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Первых листьев его появленье</a:t>
            </a:r>
          </a:p>
          <a:p>
            <a:pPr algn="ctr">
              <a:buNone/>
            </a:pP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рассвете весеннего дня</a:t>
            </a:r>
            <a:endParaRPr lang="ru-RU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Кто автор этих строк?</a:t>
            </a:r>
            <a:endParaRPr lang="ru-RU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Рисунок 6" descr="заб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71736" y="785794"/>
            <a:ext cx="3500442" cy="471490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2214546" y="5572140"/>
            <a:ext cx="4714908" cy="707886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Н.А. Заболоцкий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794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19877" y="214290"/>
            <a:ext cx="450424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Финал 40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00958" y="6000768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428596" y="6072206"/>
            <a:ext cx="571504" cy="571504"/>
          </a:xfrm>
          <a:prstGeom prst="actionButtonHom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  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Не порвать мне мучительной связи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С долгой осенью нашей земли,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С деревцом у сырой коновязи,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С журавлями в холодной дали…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Но люблю тебя в дни непогоды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И желаю тебе навсегда,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Чтоб гудели твои пароходы,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Чтоб свистели твои поезда!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Кто автор этих строк?</a:t>
            </a:r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р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488" y="1214422"/>
            <a:ext cx="3500462" cy="457203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2928926" y="5786453"/>
            <a:ext cx="3786214" cy="707886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Н.М. Рубцов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06453" y="214290"/>
            <a:ext cx="233108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Финал 50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429520" y="6000768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428596" y="6072206"/>
            <a:ext cx="571504" cy="571504"/>
          </a:xfrm>
          <a:prstGeom prst="actionButtonHo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Видел же  я потом других людей… Вовсе не лодырей, нет, но… свою жизнь они понимают иначе. Да сам я её понимаю теперь иначе! Но только, когда смотрю на эти холмики, я не знаю: кто из нас прав, кто умнее?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Кто автор этих строк?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ш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14414" y="285728"/>
            <a:ext cx="6072230" cy="514353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2869130" y="5143511"/>
            <a:ext cx="3405740" cy="707886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В.М. Шукшин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97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69130" y="214290"/>
            <a:ext cx="340574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Финал 60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00958" y="6000768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428596" y="6072206"/>
            <a:ext cx="571504" cy="571504"/>
          </a:xfrm>
          <a:prstGeom prst="actionButtonHome">
            <a:avLst/>
          </a:prstGeom>
          <a:solidFill>
            <a:srgbClr val="C26C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Ещё в детстве появилось у меня пристрастие к географическим картам. Я мог сидеть над ними по нескольку часов как над увлекательной книгой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3600" b="1" i="1" dirty="0" smtClean="0">
                <a:solidFill>
                  <a:schemeClr val="accent4">
                    <a:lumMod val="50000"/>
                  </a:schemeClr>
                </a:solidFill>
              </a:rPr>
              <a:t>Кто автор этих строк?</a:t>
            </a:r>
            <a:endParaRPr lang="ru-RU" sz="36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" name="Рисунок 6" descr="п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03450" y="214290"/>
            <a:ext cx="4737100" cy="60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2428860" y="5786454"/>
            <a:ext cx="4357718" cy="707886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К.Г. Паустовский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Использованные источники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000" dirty="0" smtClean="0"/>
              <a:t>Слайд 1, 2-18</a:t>
            </a:r>
            <a:r>
              <a:rPr lang="en-US" sz="2000" dirty="0" smtClean="0"/>
              <a:t> </a:t>
            </a:r>
            <a:r>
              <a:rPr lang="ru-RU" sz="2000" dirty="0" smtClean="0"/>
              <a:t>- </a:t>
            </a:r>
            <a:r>
              <a:rPr lang="en-US" sz="2000" dirty="0" smtClean="0">
                <a:hlinkClick r:id="rId2"/>
              </a:rPr>
              <a:t>a4format.ru@gmail.com</a:t>
            </a:r>
            <a:endParaRPr lang="ru-RU" sz="2000" dirty="0" smtClean="0"/>
          </a:p>
          <a:p>
            <a:pPr marL="457200" indent="-457200">
              <a:buAutoNum type="arabicPeriod"/>
            </a:pPr>
            <a:r>
              <a:rPr lang="ru-RU" sz="2000" dirty="0" smtClean="0"/>
              <a:t> Обложки книг - </a:t>
            </a:r>
            <a:r>
              <a:rPr lang="en-US" sz="2000" dirty="0" smtClean="0"/>
              <a:t>all-ebooks.com</a:t>
            </a:r>
            <a:endParaRPr lang="ru-RU" sz="2000" dirty="0" smtClean="0"/>
          </a:p>
          <a:p>
            <a:pPr marL="457200" indent="-457200">
              <a:buAutoNum type="arabicPeriod"/>
            </a:pPr>
            <a:r>
              <a:rPr lang="ru-RU" sz="2000" dirty="0" smtClean="0"/>
              <a:t>Обложки книг - </a:t>
            </a:r>
            <a:r>
              <a:rPr lang="en-US" sz="2000" dirty="0" smtClean="0">
                <a:hlinkClick r:id="rId3"/>
              </a:rPr>
              <a:t>www.libring.ru</a:t>
            </a:r>
            <a:endParaRPr lang="ru-RU" sz="2000" dirty="0" smtClean="0"/>
          </a:p>
          <a:p>
            <a:pPr marL="457200" indent="-457200">
              <a:buAutoNum type="arabicPeriod"/>
            </a:pPr>
            <a:r>
              <a:rPr lang="ru-RU" sz="2000" dirty="0" smtClean="0"/>
              <a:t>Фотографии писателей - </a:t>
            </a:r>
            <a:r>
              <a:rPr lang="en-US" sz="2000" dirty="0" smtClean="0">
                <a:hlinkClick r:id="rId4"/>
              </a:rPr>
              <a:t>http://miresperanto.narod.ru/tradukoj/trutoj.htm</a:t>
            </a:r>
            <a:endParaRPr lang="ru-RU" sz="2000" dirty="0" smtClean="0"/>
          </a:p>
          <a:p>
            <a:pPr marL="457200" indent="-457200">
              <a:buAutoNum type="arabicPeriod"/>
            </a:pPr>
            <a:r>
              <a:rPr lang="ru-RU" sz="2000" dirty="0" smtClean="0"/>
              <a:t>Фотографии писателей - </a:t>
            </a:r>
            <a:r>
              <a:rPr lang="en-US" sz="2000" dirty="0" smtClean="0">
                <a:hlinkClick r:id="rId5"/>
              </a:rPr>
              <a:t>www.liveinternet.ru</a:t>
            </a:r>
            <a:endParaRPr lang="ru-RU" sz="2000" dirty="0" smtClean="0"/>
          </a:p>
          <a:p>
            <a:pPr marL="457200" indent="-457200">
              <a:buAutoNum type="arabicPeriod"/>
            </a:pPr>
            <a:r>
              <a:rPr lang="ru-RU" sz="2000" dirty="0" smtClean="0"/>
              <a:t>Фотографии писателей - </a:t>
            </a:r>
            <a:r>
              <a:rPr lang="en-US" sz="2000" dirty="0" smtClean="0"/>
              <a:t>s1226.net.ru</a:t>
            </a:r>
            <a:endParaRPr lang="ru-RU" sz="2000" dirty="0" smtClean="0"/>
          </a:p>
          <a:p>
            <a:pPr marL="457200" indent="-457200">
              <a:buNone/>
            </a:pPr>
            <a:r>
              <a:rPr lang="ru-RU" sz="2000" dirty="0" smtClean="0"/>
              <a:t>7.     Литература. Учебник – хрестоматия  под редакцией Г.И. Беленького</a:t>
            </a:r>
          </a:p>
          <a:p>
            <a:pPr marL="457200" indent="-457200">
              <a:buAutoNum type="arabicPeriod"/>
            </a:pPr>
            <a:endParaRPr lang="ru-RU" sz="2000" dirty="0" smtClean="0"/>
          </a:p>
          <a:p>
            <a:pPr marL="457200" indent="-457200"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142852"/>
            <a:ext cx="657229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Автор произведения 30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Этот писатель был в дружеских отношениях с А. С. Пушкиным.  Дважды встречался с Лермонтовым. На званом обеде у него Лермонтов М.Ю. читал «Мцыри»</a:t>
            </a:r>
            <a:endParaRPr lang="ru-RU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7" name="Рисунок 6" descr="index_pic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85984" y="357166"/>
            <a:ext cx="4572000" cy="61341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7215174" y="5786454"/>
            <a:ext cx="192882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142853"/>
            <a:ext cx="550072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Автор произведения 40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Был в числе тех, кто откликнулся в печати на смерть Н.В. Гоголя в 1852 году.  Любил путешествовать за границей, любил охоту, русскую природу. Создал цикл рассказов, которые сыграли определенную роль в отмене крепостного права в России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Рисунок 6" descr="ту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00298" y="571480"/>
            <a:ext cx="4486275" cy="59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7143768" y="5857892"/>
            <a:ext cx="155777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428604"/>
            <a:ext cx="607223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Автор произведения 40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Был студентом Казанского университета, военным, писателем – художником, путешественником, сельским хозяином, педагогом, философом, проповедником, обличителем неправды </a:t>
            </a:r>
            <a:endParaRPr lang="ru-RU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7" name="Рисунок 6" descr="то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85918" y="142852"/>
            <a:ext cx="5400675" cy="64008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7215206" y="5857892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285728"/>
            <a:ext cx="642942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Автор произведения 60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Воевал на фронтах Великой Отечественной войны, был военным корреспондентом, написал «Книгу про бойца»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Рисунок 6" descr="твар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14678" y="1357298"/>
            <a:ext cx="2990850" cy="449104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7429520" y="6000768"/>
            <a:ext cx="140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357166"/>
            <a:ext cx="750099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Сцена из произведения 10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1071538" y="6143644"/>
            <a:ext cx="571504" cy="571504"/>
          </a:xfrm>
          <a:prstGeom prst="actionButtonHo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4" descr="lit08-03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2428860" y="714356"/>
            <a:ext cx="4357718" cy="578647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7358082" y="6072206"/>
            <a:ext cx="150019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5662" y="2967335"/>
            <a:ext cx="485267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нам едет ревизор!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955</TotalTime>
  <Words>1286</Words>
  <Application>Microsoft Office PowerPoint</Application>
  <PresentationFormat>Экран (4:3)</PresentationFormat>
  <Paragraphs>262</Paragraphs>
  <Slides>45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Использованные 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94</cp:revision>
  <dcterms:modified xsi:type="dcterms:W3CDTF">2011-01-27T05:20:09Z</dcterms:modified>
</cp:coreProperties>
</file>